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4"/>
  </p:notesMasterIdLst>
  <p:handoutMasterIdLst>
    <p:handoutMasterId r:id="rId35"/>
  </p:handoutMasterIdLst>
  <p:sldIdLst>
    <p:sldId id="321" r:id="rId2"/>
    <p:sldId id="386" r:id="rId3"/>
    <p:sldId id="366" r:id="rId4"/>
    <p:sldId id="367" r:id="rId5"/>
    <p:sldId id="381" r:id="rId6"/>
    <p:sldId id="368" r:id="rId7"/>
    <p:sldId id="370" r:id="rId8"/>
    <p:sldId id="371" r:id="rId9"/>
    <p:sldId id="384" r:id="rId10"/>
    <p:sldId id="372" r:id="rId11"/>
    <p:sldId id="385" r:id="rId12"/>
    <p:sldId id="374" r:id="rId13"/>
    <p:sldId id="375" r:id="rId14"/>
    <p:sldId id="382" r:id="rId15"/>
    <p:sldId id="387" r:id="rId16"/>
    <p:sldId id="378" r:id="rId17"/>
    <p:sldId id="379" r:id="rId18"/>
    <p:sldId id="380" r:id="rId19"/>
    <p:sldId id="388" r:id="rId20"/>
    <p:sldId id="343" r:id="rId21"/>
    <p:sldId id="362" r:id="rId22"/>
    <p:sldId id="339" r:id="rId23"/>
    <p:sldId id="340" r:id="rId24"/>
    <p:sldId id="341" r:id="rId25"/>
    <p:sldId id="342" r:id="rId26"/>
    <p:sldId id="313" r:id="rId27"/>
    <p:sldId id="325" r:id="rId28"/>
    <p:sldId id="332" r:id="rId29"/>
    <p:sldId id="346" r:id="rId30"/>
    <p:sldId id="347" r:id="rId31"/>
    <p:sldId id="334" r:id="rId32"/>
    <p:sldId id="364" r:id="rId3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C6C6C"/>
    <a:srgbClr val="7F7F7F"/>
    <a:srgbClr val="E8E8E8"/>
    <a:srgbClr val="F2F2F2"/>
    <a:srgbClr val="4C4C4C"/>
    <a:srgbClr val="565656"/>
    <a:srgbClr val="2A5DA5"/>
    <a:srgbClr val="2A67A5"/>
    <a:srgbClr val="2A71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4" autoAdjust="0"/>
    <p:restoredTop sz="91431" autoAdjust="0"/>
  </p:normalViewPr>
  <p:slideViewPr>
    <p:cSldViewPr snapToGrid="0" snapToObjects="1">
      <p:cViewPr varScale="1">
        <p:scale>
          <a:sx n="101" d="100"/>
          <a:sy n="101" d="100"/>
        </p:scale>
        <p:origin x="1416"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7/23/18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3C395-96D9-3549-B668-03A5D401BEEB}" type="datetimeFigureOut">
              <a:rPr lang="en-US" smtClean="0"/>
              <a:t>7/23/18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62B9F-803E-CE41-A8CA-D3E0F08575B8}" type="slidenum">
              <a:rPr lang="en-US" smtClean="0"/>
              <a:t>3</a:t>
            </a:fld>
            <a:endParaRPr lang="en-US"/>
          </a:p>
        </p:txBody>
      </p:sp>
    </p:spTree>
    <p:extLst>
      <p:ext uri="{BB962C8B-B14F-4D97-AF65-F5344CB8AC3E}">
        <p14:creationId xmlns:p14="http://schemas.microsoft.com/office/powerpoint/2010/main" val="202967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31</a:t>
            </a:fld>
            <a:endParaRPr lang="en-US"/>
          </a:p>
        </p:txBody>
      </p:sp>
    </p:spTree>
    <p:extLst>
      <p:ext uri="{BB962C8B-B14F-4D97-AF65-F5344CB8AC3E}">
        <p14:creationId xmlns:p14="http://schemas.microsoft.com/office/powerpoint/2010/main" val="124786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32</a:t>
            </a:fld>
            <a:endParaRPr lang="en-US"/>
          </a:p>
        </p:txBody>
      </p:sp>
    </p:spTree>
    <p:extLst>
      <p:ext uri="{BB962C8B-B14F-4D97-AF65-F5344CB8AC3E}">
        <p14:creationId xmlns:p14="http://schemas.microsoft.com/office/powerpoint/2010/main" val="161506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8f570bff_0_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Google Shape;205;g3b8f570bf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going to break this slide down for you because we have a few things going on</a:t>
            </a:r>
            <a:endParaRPr/>
          </a:p>
        </p:txBody>
      </p:sp>
    </p:spTree>
    <p:extLst>
      <p:ext uri="{BB962C8B-B14F-4D97-AF65-F5344CB8AC3E}">
        <p14:creationId xmlns:p14="http://schemas.microsoft.com/office/powerpoint/2010/main" val="166945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ca9a4185f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Google Shape;184;g3ca9a41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444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b7213bbbf_0_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Google Shape;191;g3b7213bbb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712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b8f570bff_0_36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b8f570bff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NCI, ClinicalTrials.gov have all set up contact centers for helping with this problem, and researchers are paying IBM, Microsoft, Google, and many other companies millions of dollars to search for the signal within the noise of available trials, medical record, and research data.</a:t>
            </a:r>
            <a:endParaRPr/>
          </a:p>
        </p:txBody>
      </p:sp>
    </p:spTree>
    <p:extLst>
      <p:ext uri="{BB962C8B-B14F-4D97-AF65-F5344CB8AC3E}">
        <p14:creationId xmlns:p14="http://schemas.microsoft.com/office/powerpoint/2010/main" val="183619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c24f517a2_1_17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Google Shape;215;g3c24f517a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300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c7ff3b5cc_0_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Google Shape;221;g3c7ff3b5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657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016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Level 4 (Time Context): </a:t>
            </a:r>
            <a:r>
              <a:rPr lang="en-US" sz="1200" dirty="0" smtClean="0">
                <a:latin typeface="Calibri" panose="020F0502020204030204" pitchFamily="34" charset="0"/>
              </a:rPr>
              <a:t/>
            </a:r>
            <a:br>
              <a:rPr lang="en-US" sz="1200" dirty="0" smtClean="0">
                <a:latin typeface="Calibri" panose="020F0502020204030204" pitchFamily="34" charset="0"/>
              </a:rPr>
            </a:br>
            <a:r>
              <a:rPr lang="en-US" sz="1200" dirty="0" smtClean="0">
                <a:latin typeface="Calibri" panose="020F0502020204030204" pitchFamily="34" charset="0"/>
              </a:rPr>
              <a:t>	Additional time-based information</a:t>
            </a: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30</a:t>
            </a:fld>
            <a:endParaRPr lang="en-US"/>
          </a:p>
        </p:txBody>
      </p:sp>
    </p:spTree>
    <p:extLst>
      <p:ext uri="{BB962C8B-B14F-4D97-AF65-F5344CB8AC3E}">
        <p14:creationId xmlns:p14="http://schemas.microsoft.com/office/powerpoint/2010/main" val="44187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chemeClr val="accent4"/>
        </a:solidFill>
        <a:effectLst/>
      </p:bgPr>
    </p:bg>
    <p:spTree>
      <p:nvGrpSpPr>
        <p:cNvPr id="1" name=""/>
        <p:cNvGrpSpPr/>
        <p:nvPr/>
      </p:nvGrpSpPr>
      <p:grpSpPr>
        <a:xfrm>
          <a:off x="0" y="0"/>
          <a:ext cx="0" cy="0"/>
          <a:chOff x="0" y="0"/>
          <a:chExt cx="0" cy="0"/>
        </a:xfrm>
      </p:grpSpPr>
      <p:sp>
        <p:nvSpPr>
          <p:cNvPr id="14" name="Pentagon 13"/>
          <p:cNvSpPr>
            <a:spLocks noChangeAspect="1"/>
          </p:cNvSpPr>
          <p:nvPr userDrawn="1"/>
        </p:nvSpPr>
        <p:spPr>
          <a:xfrm>
            <a:off x="1166486"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entagon 14"/>
          <p:cNvSpPr>
            <a:spLocks noChangeAspect="1"/>
          </p:cNvSpPr>
          <p:nvPr userDrawn="1"/>
        </p:nvSpPr>
        <p:spPr>
          <a:xfrm>
            <a:off x="0" y="0"/>
            <a:ext cx="2872114" cy="5148072"/>
          </a:xfrm>
          <a:prstGeom prst="homePlate">
            <a:avLst>
              <a:gd name="adj" fmla="val 36290"/>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flipV="1">
            <a:off x="0" y="3776472"/>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sp>
        <p:nvSpPr>
          <p:cNvPr id="9" name="Date Placeholder 3"/>
          <p:cNvSpPr>
            <a:spLocks noGrp="1"/>
          </p:cNvSpPr>
          <p:nvPr>
            <p:ph type="dt" sz="half" idx="2"/>
          </p:nvPr>
        </p:nvSpPr>
        <p:spPr>
          <a:xfrm>
            <a:off x="6400800" y="4295775"/>
            <a:ext cx="2286000" cy="355932"/>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A157A906-E9FF-A241-9D14-E37C3882A5D8}" type="datetime4">
              <a:rPr lang="en-US" smtClean="0"/>
              <a:pPr>
                <a:defRPr/>
              </a:pPr>
              <a:t>July 23, 2018</a:t>
            </a:fld>
            <a:endParaRPr lang="en-US" dirty="0"/>
          </a:p>
        </p:txBody>
      </p:sp>
    </p:spTree>
    <p:extLst>
      <p:ext uri="{BB962C8B-B14F-4D97-AF65-F5344CB8AC3E}">
        <p14:creationId xmlns:p14="http://schemas.microsoft.com/office/powerpoint/2010/main" val="31258928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accent4"/>
        </a:solidFill>
        <a:effectLst/>
      </p:bgPr>
    </p:bg>
    <p:spTree>
      <p:nvGrpSpPr>
        <p:cNvPr id="1" name=""/>
        <p:cNvGrpSpPr/>
        <p:nvPr/>
      </p:nvGrpSpPr>
      <p:grpSpPr>
        <a:xfrm>
          <a:off x="0" y="0"/>
          <a:ext cx="0" cy="0"/>
          <a:chOff x="0" y="0"/>
          <a:chExt cx="0" cy="0"/>
        </a:xfrm>
      </p:grpSpPr>
      <p:sp>
        <p:nvSpPr>
          <p:cNvPr id="7" name="Pentagon 6"/>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4026" y="2148840"/>
            <a:ext cx="3163776" cy="813435"/>
            <a:chOff x="2333626" y="1990725"/>
            <a:chExt cx="4519680" cy="1162050"/>
          </a:xfrm>
        </p:grpSpPr>
        <p:pic>
          <p:nvPicPr>
            <p:cNvPr id="6" name="Picture 5" descr="NCI-Logo-St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pic>
          <p:nvPicPr>
            <p:cNvPr id="8" name="Picture 7" descr="4_hhs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grpSp>
      <p:sp>
        <p:nvSpPr>
          <p:cNvPr id="10"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www.cancer.gov</a:t>
            </a:r>
            <a:r>
              <a:rPr lang="en-US" sz="1600" b="1" dirty="0">
                <a:solidFill>
                  <a:schemeClr val="bg1"/>
                </a:solidFill>
                <a:latin typeface="Arial" charset="0"/>
              </a:rPr>
              <a:t>                 </a:t>
            </a:r>
            <a:r>
              <a:rPr lang="en-US" sz="1600" b="1" dirty="0" err="1">
                <a:solidFill>
                  <a:schemeClr val="bg1"/>
                </a:solidFill>
                <a:latin typeface="Arial" charset="0"/>
              </a:rPr>
              <a:t>www.cancer.gov</a:t>
            </a:r>
            <a:r>
              <a:rPr lang="en-US" sz="1600" b="1" dirty="0">
                <a:solidFill>
                  <a:schemeClr val="bg1"/>
                </a:solidFill>
                <a:latin typeface="Arial" charset="0"/>
              </a:rPr>
              <a:t>/</a:t>
            </a:r>
            <a:r>
              <a:rPr lang="en-US" sz="1600" b="1" dirty="0" err="1">
                <a:solidFill>
                  <a:schemeClr val="bg1"/>
                </a:solidFill>
                <a:latin typeface="Arial" charset="0"/>
              </a:rPr>
              <a:t>espanol</a:t>
            </a:r>
            <a:endParaRPr lang="en-US" sz="1600" b="1" dirty="0">
              <a:solidFill>
                <a:schemeClr val="bg1"/>
              </a:solidFill>
              <a:latin typeface="Arial" charset="0"/>
            </a:endParaRPr>
          </a:p>
        </p:txBody>
      </p:sp>
    </p:spTree>
    <p:extLst>
      <p:ext uri="{BB962C8B-B14F-4D97-AF65-F5344CB8AC3E}">
        <p14:creationId xmlns:p14="http://schemas.microsoft.com/office/powerpoint/2010/main" val="4012618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23D56"/>
                </a:solidFill>
                <a:latin typeface="Arial"/>
                <a:cs typeface="Arial"/>
              </a:defRPr>
            </a:lvl1pPr>
          </a:lstStyle>
          <a:p>
            <a:endParaRPr/>
          </a:p>
        </p:txBody>
      </p:sp>
      <p:sp>
        <p:nvSpPr>
          <p:cNvPr id="3" name="Holder 3"/>
          <p:cNvSpPr>
            <a:spLocks noGrp="1"/>
          </p:cNvSpPr>
          <p:nvPr>
            <p:ph sz="half" idx="2"/>
          </p:nvPr>
        </p:nvSpPr>
        <p:spPr>
          <a:xfrm>
            <a:off x="457200" y="1183005"/>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092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25196"/>
          </a:xfrm>
        </p:spPr>
        <p:txBody>
          <a:bodyPr/>
          <a:lstStyle>
            <a:lvl1pPr algn="ctr">
              <a:defRPr sz="2100" b="1" i="0" baseline="0">
                <a:solidFill>
                  <a:srgbClr val="CC092F"/>
                </a:solidFill>
                <a:latin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3771900"/>
          </a:xfrm>
        </p:spPr>
        <p:txBody>
          <a:bodyPr/>
          <a:lstStyle>
            <a:lvl1pPr>
              <a:buClr>
                <a:schemeClr val="tx1">
                  <a:lumMod val="50000"/>
                  <a:lumOff val="50000"/>
                </a:schemeClr>
              </a:buClr>
              <a:defRPr sz="1800" baseline="0">
                <a:latin typeface="Arial" pitchFamily="34" charset="0"/>
              </a:defRPr>
            </a:lvl1pPr>
            <a:lvl2pPr>
              <a:buClr>
                <a:schemeClr val="tx1">
                  <a:lumMod val="50000"/>
                  <a:lumOff val="50000"/>
                </a:schemeClr>
              </a:buClr>
              <a:defRPr sz="1650" baseline="0"/>
            </a:lvl2pPr>
            <a:lvl3pPr>
              <a:buClr>
                <a:schemeClr val="tx1">
                  <a:lumMod val="50000"/>
                  <a:lumOff val="50000"/>
                </a:schemeClr>
              </a:buClr>
              <a:defRPr sz="1500" baseline="0"/>
            </a:lvl3pPr>
            <a:lvl4pPr>
              <a:buClr>
                <a:schemeClr val="tx1">
                  <a:lumMod val="50000"/>
                  <a:lumOff val="50000"/>
                </a:schemeClr>
              </a:buClr>
              <a:defRPr sz="1350" baseline="0"/>
            </a:lvl4pPr>
            <a:lvl5pPr marL="1543050" indent="-171450">
              <a:buClr>
                <a:schemeClr val="tx1">
                  <a:lumMod val="50000"/>
                  <a:lumOff val="50000"/>
                </a:schemeClr>
              </a:buClr>
              <a:buFont typeface="Arial" pitchFamily="34" charset="0"/>
              <a:buChar char="•"/>
              <a:defRPr sz="13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a:xfrm>
            <a:off x="155576" y="4767263"/>
            <a:ext cx="530225" cy="273844"/>
          </a:xfrm>
        </p:spPr>
        <p:txBody>
          <a:bodyPr/>
          <a:lstStyle>
            <a:lvl1pPr algn="l">
              <a:defRPr/>
            </a:lvl1pPr>
          </a:lstStyle>
          <a:p>
            <a:pPr>
              <a:defRPr/>
            </a:pPr>
            <a:fld id="{4F2A45D5-106B-4ACB-B9BB-1BBC48D71509}" type="slidenum">
              <a:rPr lang="en-US"/>
              <a:pPr>
                <a:defRPr/>
              </a:pPr>
              <a:t>‹#›</a:t>
            </a:fld>
            <a:endParaRPr lang="en-US"/>
          </a:p>
        </p:txBody>
      </p:sp>
    </p:spTree>
    <p:extLst>
      <p:ext uri="{BB962C8B-B14F-4D97-AF65-F5344CB8AC3E}">
        <p14:creationId xmlns:p14="http://schemas.microsoft.com/office/powerpoint/2010/main" val="17916557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 Footer">
  <p:cSld name="1_One Column — Foot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93776" y="311659"/>
            <a:ext cx="8165700" cy="317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123E57"/>
              </a:buClr>
              <a:buSzPts val="2400"/>
              <a:buFont typeface="Calibri"/>
              <a:buNone/>
              <a:defRPr sz="2400" b="0" i="0" u="none" strike="noStrike" cap="none">
                <a:solidFill>
                  <a:srgbClr val="123E57"/>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 name="Shape 77"/>
          <p:cNvSpPr txBox="1"/>
          <p:nvPr/>
        </p:nvSpPr>
        <p:spPr>
          <a:xfrm>
            <a:off x="8647114" y="4864608"/>
            <a:ext cx="308100" cy="1830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 sz="1000" b="1">
                <a:solidFill>
                  <a:srgbClr val="7F7F7F"/>
                </a:solidFill>
                <a:latin typeface="Calibri"/>
                <a:ea typeface="Calibri"/>
                <a:cs typeface="Calibri"/>
                <a:sym typeface="Calibri"/>
              </a:rPr>
              <a:t> </a:t>
            </a:r>
            <a:fld id="{00000000-1234-1234-1234-123412341234}" type="slidenum">
              <a:rPr lang="en" sz="1000" b="1">
                <a:solidFill>
                  <a:srgbClr val="7F7F7F"/>
                </a:solidFill>
                <a:latin typeface="Calibri"/>
                <a:ea typeface="Calibri"/>
                <a:cs typeface="Calibri"/>
                <a:sym typeface="Calibri"/>
              </a:rPr>
              <a:t>‹#›</a:t>
            </a:fld>
            <a:endParaRPr sz="1000" b="1">
              <a:solidFill>
                <a:srgbClr val="7F7F7F"/>
              </a:solidFill>
              <a:latin typeface="Calibri"/>
              <a:ea typeface="Calibri"/>
              <a:cs typeface="Calibri"/>
              <a:sym typeface="Calibri"/>
            </a:endParaRPr>
          </a:p>
        </p:txBody>
      </p:sp>
      <p:sp>
        <p:nvSpPr>
          <p:cNvPr id="78" name="Shape 78"/>
          <p:cNvSpPr txBox="1">
            <a:spLocks noGrp="1"/>
          </p:cNvSpPr>
          <p:nvPr>
            <p:ph type="body" idx="1"/>
          </p:nvPr>
        </p:nvSpPr>
        <p:spPr>
          <a:xfrm>
            <a:off x="493776" y="1069975"/>
            <a:ext cx="8165700" cy="3600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81" name="Shape 81"/>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079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853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178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4"/>
        </a:solidFill>
        <a:effectLst/>
      </p:bgPr>
    </p:bg>
    <p:spTree>
      <p:nvGrpSpPr>
        <p:cNvPr id="1" name=""/>
        <p:cNvGrpSpPr/>
        <p:nvPr/>
      </p:nvGrpSpPr>
      <p:grpSpPr>
        <a:xfrm>
          <a:off x="0" y="0"/>
          <a:ext cx="0" cy="0"/>
          <a:chOff x="0" y="0"/>
          <a:chExt cx="0" cy="0"/>
        </a:xfrm>
      </p:grpSpPr>
      <p:sp>
        <p:nvSpPr>
          <p:cNvPr id="11" name="Pentagon 10"/>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entagon 11"/>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3" name="Picture 12"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56225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283974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4"/>
        </a:solidFill>
        <a:effectLst/>
      </p:bgPr>
    </p:bg>
    <p:spTree>
      <p:nvGrpSpPr>
        <p:cNvPr id="1" name=""/>
        <p:cNvGrpSpPr/>
        <p:nvPr/>
      </p:nvGrpSpPr>
      <p:grpSpPr>
        <a:xfrm>
          <a:off x="0" y="0"/>
          <a:ext cx="0" cy="0"/>
          <a:chOff x="0" y="0"/>
          <a:chExt cx="0" cy="0"/>
        </a:xfrm>
      </p:grpSpPr>
      <p:sp>
        <p:nvSpPr>
          <p:cNvPr id="5" name="Pentagon 4"/>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FFFFFF"/>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0" name="Picture 9"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388719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July 23,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8" r:id="rId1"/>
    <p:sldLayoutId id="2147483755" r:id="rId2"/>
    <p:sldLayoutId id="2147483790" r:id="rId3"/>
    <p:sldLayoutId id="2147483805" r:id="rId4"/>
    <p:sldLayoutId id="2147483796"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794" r:id="rId16"/>
    <p:sldLayoutId id="2147483815" r:id="rId17"/>
    <p:sldLayoutId id="2147483816" r:id="rId18"/>
    <p:sldLayoutId id="2147483817" r:id="rId19"/>
    <p:sldLayoutId id="2147483818" r:id="rId20"/>
    <p:sldLayoutId id="2147483819" r:id="rId21"/>
  </p:sldLayoutIdLs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NCBI-Hackathons/CTEligible" TargetMode="External"/><Relationship Id="rId3" Type="http://schemas.openxmlformats.org/officeDocument/2006/relationships/hyperlink" Target="https://tinyurl.com/y6v2ea5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hyperlink" Target="mailto:gil.alterovitz@pif.gov" TargetMode="External"/><Relationship Id="rId4" Type="http://schemas.openxmlformats.org/officeDocument/2006/relationships/hyperlink" Target="mailto:justin.koufopoulos@pif.gov"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400" y="1059124"/>
            <a:ext cx="6616700" cy="1370882"/>
          </a:xfrm>
        </p:spPr>
        <p:txBody>
          <a:bodyPr/>
          <a:lstStyle/>
          <a:p>
            <a:r>
              <a:rPr lang="en-US" dirty="0" smtClean="0"/>
              <a:t>Proof-of-Concept (POC) </a:t>
            </a:r>
            <a:r>
              <a:rPr lang="en-US" dirty="0"/>
              <a:t>Pilot</a:t>
            </a:r>
            <a:br>
              <a:rPr lang="en-US" dirty="0"/>
            </a:br>
            <a:r>
              <a:rPr lang="en-US" dirty="0"/>
              <a:t> </a:t>
            </a:r>
            <a:r>
              <a:rPr lang="en-US" sz="2000" dirty="0"/>
              <a:t>NCI Finding Cancer Trials </a:t>
            </a:r>
            <a:r>
              <a:rPr lang="en-US" sz="2000" dirty="0" smtClean="0"/>
              <a:t>Collaborative (</a:t>
            </a:r>
            <a:r>
              <a:rPr lang="en-US" sz="2000" dirty="0"/>
              <a:t>FCTC)</a:t>
            </a:r>
            <a:br>
              <a:rPr lang="en-US" sz="2000" dirty="0"/>
            </a:br>
            <a:r>
              <a:rPr lang="en-US" sz="2000" dirty="0" smtClean="0"/>
              <a:t> </a:t>
            </a:r>
            <a:endParaRPr lang="en-US" sz="2000" dirty="0"/>
          </a:p>
        </p:txBody>
      </p:sp>
      <p:sp>
        <p:nvSpPr>
          <p:cNvPr id="3" name="Subtitle 2"/>
          <p:cNvSpPr>
            <a:spLocks noGrp="1"/>
          </p:cNvSpPr>
          <p:nvPr>
            <p:ph type="subTitle" idx="1"/>
          </p:nvPr>
        </p:nvSpPr>
        <p:spPr/>
        <p:txBody>
          <a:bodyPr/>
          <a:lstStyle/>
          <a:p>
            <a:r>
              <a:rPr lang="en-US" dirty="0"/>
              <a:t>Structuring </a:t>
            </a:r>
            <a:r>
              <a:rPr lang="en-US" dirty="0" smtClean="0"/>
              <a:t>Eligibility Criteria Via </a:t>
            </a:r>
            <a:r>
              <a:rPr lang="en-US" i="0" dirty="0" smtClean="0"/>
              <a:t>NCI </a:t>
            </a:r>
            <a:r>
              <a:rPr lang="en-US" i="0" dirty="0"/>
              <a:t>Enterprise Vocabulary Services (</a:t>
            </a:r>
            <a:r>
              <a:rPr lang="en-US" i="0" dirty="0" smtClean="0"/>
              <a:t>EVS) Terminology </a:t>
            </a:r>
            <a:r>
              <a:rPr lang="en-US" dirty="0" smtClean="0"/>
              <a:t>and Logical Expressions</a:t>
            </a:r>
            <a:endParaRPr lang="en-US" dirty="0"/>
          </a:p>
        </p:txBody>
      </p:sp>
      <p:pic>
        <p:nvPicPr>
          <p:cNvPr id="5" name="Picture 4"/>
          <p:cNvPicPr>
            <a:picLocks noChangeAspect="1"/>
          </p:cNvPicPr>
          <p:nvPr/>
        </p:nvPicPr>
        <p:blipFill>
          <a:blip r:embed="rId2">
            <a:duotone>
              <a:schemeClr val="accent2">
                <a:shade val="45000"/>
                <a:satMod val="135000"/>
              </a:schemeClr>
              <a:prstClr val="white"/>
            </a:duotone>
          </a:blip>
          <a:stretch>
            <a:fillRect/>
          </a:stretch>
        </p:blipFill>
        <p:spPr>
          <a:xfrm>
            <a:off x="174393" y="199791"/>
            <a:ext cx="1756007" cy="1934801"/>
          </a:xfrm>
          <a:prstGeom prst="rect">
            <a:avLst/>
          </a:prstGeom>
        </p:spPr>
      </p:pic>
    </p:spTree>
    <p:extLst>
      <p:ext uri="{BB962C8B-B14F-4D97-AF65-F5344CB8AC3E}">
        <p14:creationId xmlns:p14="http://schemas.microsoft.com/office/powerpoint/2010/main" val="98466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5"/>
          <p:cNvSpPr txBox="1">
            <a:spLocks noGrp="1"/>
          </p:cNvSpPr>
          <p:nvPr>
            <p:ph type="subTitle" idx="4294967295"/>
          </p:nvPr>
        </p:nvSpPr>
        <p:spPr>
          <a:xfrm>
            <a:off x="838675" y="120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a:solidFill>
                  <a:srgbClr val="0B5394"/>
                </a:solidFill>
                <a:latin typeface="Merriweather"/>
                <a:ea typeface="Merriweather"/>
                <a:cs typeface="Merriweather"/>
                <a:sym typeface="Merriweather"/>
              </a:rPr>
              <a:t>Problem:</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Patients, researchers, caregivers, physicians are all</a:t>
            </a:r>
            <a:r>
              <a:rPr lang="en" sz="2000" b="1">
                <a:solidFill>
                  <a:srgbClr val="0B5394"/>
                </a:solidFill>
                <a:latin typeface="Merriweather"/>
                <a:ea typeface="Merriweather"/>
                <a:cs typeface="Merriweather"/>
                <a:sym typeface="Merriweather"/>
              </a:rPr>
              <a:t> overwhelmed </a:t>
            </a:r>
            <a:r>
              <a:rPr lang="en" sz="2000">
                <a:solidFill>
                  <a:srgbClr val="0B5394"/>
                </a:solidFill>
                <a:latin typeface="Merriweather"/>
                <a:ea typeface="Merriweather"/>
                <a:cs typeface="Merriweather"/>
                <a:sym typeface="Merriweather"/>
              </a:rPr>
              <a:t>by the amount of information (data) they need to search through to find the right therapy.</a:t>
            </a:r>
            <a:endParaRPr sz="2000">
              <a:solidFill>
                <a:srgbClr val="0B5394"/>
              </a:solidFill>
              <a:latin typeface="Merriweather"/>
              <a:ea typeface="Merriweather"/>
              <a:cs typeface="Merriweather"/>
              <a:sym typeface="Merriweather"/>
            </a:endParaRPr>
          </a:p>
        </p:txBody>
      </p:sp>
      <p:pic>
        <p:nvPicPr>
          <p:cNvPr id="4" name="Google Shape;202;p35"/>
          <p:cNvPicPr preferRelativeResize="0"/>
          <p:nvPr/>
        </p:nvPicPr>
        <p:blipFill>
          <a:blip r:embed="rId3">
            <a:alphaModFix/>
          </a:blip>
          <a:stretch>
            <a:fillRect/>
          </a:stretch>
        </p:blipFill>
        <p:spPr>
          <a:xfrm>
            <a:off x="2407850" y="1759150"/>
            <a:ext cx="3287195" cy="2965425"/>
          </a:xfrm>
          <a:prstGeom prst="rect">
            <a:avLst/>
          </a:prstGeom>
          <a:noFill/>
          <a:ln>
            <a:noFill/>
          </a:ln>
        </p:spPr>
      </p:pic>
    </p:spTree>
    <p:extLst>
      <p:ext uri="{BB962C8B-B14F-4D97-AF65-F5344CB8AC3E}">
        <p14:creationId xmlns:p14="http://schemas.microsoft.com/office/powerpoint/2010/main" val="1182394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eaLnBrk="0" hangingPunct="0"/>
            <a:r>
              <a:rPr lang="x-none" altLang="x-none" sz="2400" dirty="0">
                <a:solidFill>
                  <a:srgbClr val="C00000"/>
                </a:solidFill>
                <a:latin typeface="Arial" charset="0"/>
              </a:rPr>
              <a:t>Eligibility </a:t>
            </a:r>
            <a:r>
              <a:rPr lang="x-none" altLang="x-none" sz="2400" dirty="0" smtClean="0">
                <a:solidFill>
                  <a:srgbClr val="C00000"/>
                </a:solidFill>
                <a:latin typeface="Arial" charset="0"/>
              </a:rPr>
              <a:t>Criteria</a:t>
            </a:r>
            <a:endParaRPr lang="x-none" altLang="x-none" sz="2400" dirty="0">
              <a:solidFill>
                <a:srgbClr val="C00000"/>
              </a:solidFill>
              <a:latin typeface="Arial" charset="0"/>
            </a:endParaRPr>
          </a:p>
        </p:txBody>
      </p:sp>
      <p:sp>
        <p:nvSpPr>
          <p:cNvPr id="11" name="Rectangle 6"/>
          <p:cNvSpPr>
            <a:spLocks noChangeArrowheads="1"/>
          </p:cNvSpPr>
          <p:nvPr/>
        </p:nvSpPr>
        <p:spPr bwMode="auto">
          <a:xfrm>
            <a:off x="682752" y="630091"/>
            <a:ext cx="8004048"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x-none" altLang="x-none" sz="900" b="0" i="0" u="none" strike="noStrike" cap="none" normalizeH="0" baseline="0" dirty="0" smtClean="0">
                <a:ln>
                  <a:noFill/>
                </a:ln>
                <a:solidFill>
                  <a:schemeClr val="tx1"/>
                </a:solidFill>
                <a:effectLst/>
                <a:latin typeface="Arial" charset="0"/>
              </a:rPr>
              <a:t>Inclusion </a:t>
            </a:r>
            <a:r>
              <a:rPr kumimoji="0" lang="x-none" altLang="x-none" sz="900" b="0" i="0" u="none" strike="noStrike" cap="none" normalizeH="0" baseline="0" dirty="0">
                <a:ln>
                  <a:noFill/>
                </a:ln>
                <a:solidFill>
                  <a:schemeClr val="tx1"/>
                </a:solidFill>
                <a:effectLst/>
                <a:latin typeface="Arial" charset="0"/>
              </a:rPr>
              <a:t>Criteria:</a:t>
            </a:r>
            <a:endParaRPr kumimoji="0" lang="x-none" altLang="x-none" sz="900" b="1" i="0" u="none" strike="noStrike" cap="none" normalizeH="0" baseline="0" dirty="0">
              <a:ln>
                <a:noFill/>
              </a:ln>
              <a:solidFill>
                <a:schemeClr val="tx1"/>
              </a:solidFill>
              <a:effectLst/>
              <a:latin typeface="Arial" charset="0"/>
            </a:endParaRP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For </a:t>
            </a:r>
            <a:r>
              <a:rPr kumimoji="0" lang="x-none" altLang="x-none" sz="900" b="0" i="0" u="none" strike="noStrike" cap="none" normalizeH="0" baseline="0" dirty="0">
                <a:ln>
                  <a:noFill/>
                </a:ln>
                <a:solidFill>
                  <a:schemeClr val="tx1"/>
                </a:solidFill>
                <a:effectLst/>
                <a:latin typeface="Arial" charset="0"/>
              </a:rPr>
              <a:t>pre-surgical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diagnosis of resectable non-small cell lung cancer; cancers with a histology of "adenosquamous" are considered a type of adenocarcinoma and thus a "nonsquamous" histology; patients with squamous cell carcinoma are eligible only if the registering site has EA5142 Institutional Review Board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clinical stage of IIIA, II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For post-surgical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Completely resected non-small cell lung cancer with negative margins (R0);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 (IIA or IIB) or large IB (defined as size &gt;= 4 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Eastern Cooperative Oncology Group (ECOG) performance status 0-1</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who have received neoadjuvant therapy (chemo- or radio-therapy) for this lung cancer</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locally advanced or metastatic cancer requiring systemic therapy within 5 years prior to registration; no secondary primary lung cancer diagnosed concurrently or within 2 year prior to 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prior treatment with agents targeting EGFR mutation, ALK rearrangement, and PD-1/PD-L1/CTLA-4</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known to be pregnant or lactating</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Patients who have had local genotyping are eligible, regardless of the local result</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with recurrence of lung cancer after prior resection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Note: Post-surgical patients should proceed to registration immediately following preregistration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Completely </a:t>
            </a:r>
            <a:r>
              <a:rPr kumimoji="0" lang="x-none" altLang="x-none" sz="900" b="0" i="0" u="none" strike="noStrike" cap="none" normalizeH="0" baseline="0" dirty="0">
                <a:ln>
                  <a:noFill/>
                </a:ln>
                <a:solidFill>
                  <a:schemeClr val="tx1"/>
                </a:solidFill>
                <a:effectLst/>
                <a:latin typeface="Arial" charset="0"/>
              </a:rPr>
              <a:t>resected NSCLC with negative margins (R0); cancers with a histology of "adenosquamous" are considered a type of adenocarcinoma and thus a "nonsquamous" histology;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Tissue available for the required analyses (either clinical tissue block or slides and scrolls)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In order to allow for time for central genotyping and eligibility for the ALCHEMIST treatment trial, patients must register within the following eligibility windows, depending on the adjuvant treatment approach:</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no adjuvant therapy, register patient within 75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or radiotherapy only, register patient within 225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and radiation, register patient within 285 days following surgery</a:t>
            </a:r>
          </a:p>
        </p:txBody>
      </p:sp>
    </p:spTree>
    <p:extLst>
      <p:ext uri="{BB962C8B-B14F-4D97-AF65-F5344CB8AC3E}">
        <p14:creationId xmlns:p14="http://schemas.microsoft.com/office/powerpoint/2010/main" val="83740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subTitle" idx="1"/>
          </p:nvPr>
        </p:nvSpPr>
        <p:spPr>
          <a:xfrm>
            <a:off x="897313" y="0"/>
            <a:ext cx="72855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0B5394"/>
                </a:solidFill>
                <a:latin typeface="Merriweather"/>
                <a:ea typeface="Merriweather"/>
                <a:cs typeface="Merriweather"/>
                <a:sym typeface="Merriweather"/>
              </a:rPr>
              <a:t>AI/Machine Learning: </a:t>
            </a:r>
            <a:endParaRPr sz="3000" b="1">
              <a:solidFill>
                <a:srgbClr val="0B5394"/>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3000">
                <a:solidFill>
                  <a:srgbClr val="0B5394"/>
                </a:solidFill>
                <a:latin typeface="Merriweather"/>
                <a:ea typeface="Merriweather"/>
                <a:cs typeface="Merriweather"/>
                <a:sym typeface="Merriweather"/>
              </a:rPr>
              <a:t>A viable solution to the problems of searching and interpreting vast amounts of heterogeneous data.</a:t>
            </a:r>
            <a:endParaRPr sz="3000">
              <a:latin typeface="Merriweather"/>
              <a:ea typeface="Merriweather"/>
              <a:cs typeface="Merriweather"/>
              <a:sym typeface="Merriweather"/>
            </a:endParaRPr>
          </a:p>
        </p:txBody>
      </p:sp>
      <p:pic>
        <p:nvPicPr>
          <p:cNvPr id="4" name="Google Shape;218;p37"/>
          <p:cNvPicPr preferRelativeResize="0"/>
          <p:nvPr/>
        </p:nvPicPr>
        <p:blipFill>
          <a:blip r:embed="rId3">
            <a:alphaModFix/>
          </a:blip>
          <a:stretch>
            <a:fillRect/>
          </a:stretch>
        </p:blipFill>
        <p:spPr>
          <a:xfrm>
            <a:off x="968625" y="2103825"/>
            <a:ext cx="6722400" cy="3039675"/>
          </a:xfrm>
          <a:prstGeom prst="rect">
            <a:avLst/>
          </a:prstGeom>
          <a:noFill/>
          <a:ln>
            <a:noFill/>
          </a:ln>
        </p:spPr>
      </p:pic>
    </p:spTree>
    <p:extLst>
      <p:ext uri="{BB962C8B-B14F-4D97-AF65-F5344CB8AC3E}">
        <p14:creationId xmlns:p14="http://schemas.microsoft.com/office/powerpoint/2010/main" val="622438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8"/>
          <p:cNvSpPr txBox="1">
            <a:spLocks noGrp="1"/>
          </p:cNvSpPr>
          <p:nvPr>
            <p:ph type="subTitle" idx="4294967295"/>
          </p:nvPr>
        </p:nvSpPr>
        <p:spPr>
          <a:xfrm>
            <a:off x="861725" y="904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Natural language processing (NLP) is a machine learning approach to </a:t>
            </a:r>
            <a:r>
              <a:rPr lang="en" sz="2000" b="1">
                <a:solidFill>
                  <a:srgbClr val="0B5394"/>
                </a:solidFill>
                <a:latin typeface="Merriweather"/>
                <a:ea typeface="Merriweather"/>
                <a:cs typeface="Merriweather"/>
                <a:sym typeface="Merriweather"/>
              </a:rPr>
              <a:t>structuring</a:t>
            </a:r>
            <a:r>
              <a:rPr lang="en" sz="2000">
                <a:solidFill>
                  <a:srgbClr val="0B5394"/>
                </a:solidFill>
                <a:latin typeface="Merriweather"/>
                <a:ea typeface="Merriweather"/>
                <a:cs typeface="Merriweather"/>
                <a:sym typeface="Merriweather"/>
              </a:rPr>
              <a:t> text to make it easier for computers to process.</a:t>
            </a:r>
            <a:r>
              <a:rPr lang="en" sz="2000" b="1">
                <a:solidFill>
                  <a:srgbClr val="0B5394"/>
                </a:solidFill>
                <a:latin typeface="Merriweather"/>
                <a:ea typeface="Merriweather"/>
                <a:cs typeface="Merriweather"/>
                <a:sym typeface="Merriweather"/>
              </a:rPr>
              <a:t>  </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p:txBody>
      </p:sp>
      <p:pic>
        <p:nvPicPr>
          <p:cNvPr id="4" name="Google Shape;225;p38"/>
          <p:cNvPicPr preferRelativeResize="0"/>
          <p:nvPr/>
        </p:nvPicPr>
        <p:blipFill>
          <a:blip r:embed="rId3">
            <a:alphaModFix/>
          </a:blip>
          <a:stretch>
            <a:fillRect/>
          </a:stretch>
        </p:blipFill>
        <p:spPr>
          <a:xfrm>
            <a:off x="2218200" y="2196225"/>
            <a:ext cx="4313224" cy="2811675"/>
          </a:xfrm>
          <a:prstGeom prst="rect">
            <a:avLst/>
          </a:prstGeom>
          <a:noFill/>
          <a:ln>
            <a:noFill/>
          </a:ln>
        </p:spPr>
      </p:pic>
    </p:spTree>
    <p:extLst>
      <p:ext uri="{BB962C8B-B14F-4D97-AF65-F5344CB8AC3E}">
        <p14:creationId xmlns:p14="http://schemas.microsoft.com/office/powerpoint/2010/main" val="1721477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Need clarity and uniformity to facilitate NLP/AI</a:t>
            </a:r>
            <a:endParaRPr lang="en-US" sz="2800" dirty="0"/>
          </a:p>
        </p:txBody>
      </p:sp>
      <p:sp>
        <p:nvSpPr>
          <p:cNvPr id="3" name="Content Placeholder 2"/>
          <p:cNvSpPr>
            <a:spLocks noGrp="1"/>
          </p:cNvSpPr>
          <p:nvPr>
            <p:ph idx="1"/>
          </p:nvPr>
        </p:nvSpPr>
        <p:spPr>
          <a:xfrm>
            <a:off x="457200" y="1136904"/>
            <a:ext cx="8229600" cy="3771900"/>
          </a:xfrm>
        </p:spPr>
        <p:txBody>
          <a:bodyPr/>
          <a:lstStyle/>
          <a:p>
            <a:r>
              <a:rPr lang="en-US" sz="2400" dirty="0" smtClean="0"/>
              <a:t>Eligibility language </a:t>
            </a:r>
            <a:r>
              <a:rPr lang="en-US" sz="2400" dirty="0"/>
              <a:t>is not </a:t>
            </a:r>
            <a:r>
              <a:rPr lang="en-US" sz="2400" dirty="0" smtClean="0"/>
              <a:t>structured</a:t>
            </a:r>
          </a:p>
          <a:p>
            <a:r>
              <a:rPr lang="en-US" sz="2400" dirty="0"/>
              <a:t>Eligibility </a:t>
            </a:r>
            <a:r>
              <a:rPr lang="en-US" sz="2400" dirty="0" smtClean="0"/>
              <a:t>language </a:t>
            </a:r>
            <a:r>
              <a:rPr lang="en-US" sz="2400" dirty="0"/>
              <a:t>is </a:t>
            </a:r>
            <a:r>
              <a:rPr lang="en-US" sz="2400" dirty="0" smtClean="0"/>
              <a:t>complex: text can be confusing for humans (and machines)</a:t>
            </a:r>
          </a:p>
          <a:p>
            <a:r>
              <a:rPr lang="en-US" sz="2400" dirty="0"/>
              <a:t>Eligibility </a:t>
            </a:r>
            <a:r>
              <a:rPr lang="en-US" sz="2400" dirty="0" smtClean="0"/>
              <a:t>language is not standardized</a:t>
            </a:r>
          </a:p>
          <a:p>
            <a:endParaRPr lang="en-US" sz="2400" dirty="0" smtClean="0"/>
          </a:p>
          <a:p>
            <a:endParaRPr lang="en-US" sz="2400" dirty="0"/>
          </a:p>
        </p:txBody>
      </p:sp>
    </p:spTree>
    <p:extLst>
      <p:ext uri="{BB962C8B-B14F-4D97-AF65-F5344CB8AC3E}">
        <p14:creationId xmlns:p14="http://schemas.microsoft.com/office/powerpoint/2010/main" val="1051994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07063"/>
            <a:ext cx="8281924" cy="317395"/>
          </a:xfrm>
        </p:spPr>
        <p:txBody>
          <a:bodyPr/>
          <a:lstStyle/>
          <a:p>
            <a:r>
              <a:rPr lang="en-US" dirty="0" smtClean="0"/>
              <a:t>Potential Uses for AI/NLP in Patient/Trial Matching</a:t>
            </a:r>
            <a:endParaRPr lang="en-US" dirty="0"/>
          </a:p>
        </p:txBody>
      </p:sp>
      <p:sp>
        <p:nvSpPr>
          <p:cNvPr id="3" name="Content Placeholder 2"/>
          <p:cNvSpPr>
            <a:spLocks noGrp="1"/>
          </p:cNvSpPr>
          <p:nvPr>
            <p:ph sz="quarter" idx="11"/>
          </p:nvPr>
        </p:nvSpPr>
        <p:spPr>
          <a:xfrm>
            <a:off x="493776" y="789558"/>
            <a:ext cx="8165592" cy="3867785"/>
          </a:xfrm>
        </p:spPr>
        <p:txBody>
          <a:bodyPr/>
          <a:lstStyle/>
          <a:p>
            <a:pPr marL="342900" indent="-342900">
              <a:buFont typeface="+mj-lt"/>
              <a:buAutoNum type="arabicPeriod"/>
            </a:pPr>
            <a:r>
              <a:rPr lang="en-US" sz="1800" b="1" dirty="0"/>
              <a:t>Matching patients to trials: </a:t>
            </a:r>
            <a:r>
              <a:rPr lang="en-US" sz="1800" dirty="0"/>
              <a:t>Match patients to trials based on eligibility criteria/patient information (and vice versa</a:t>
            </a:r>
            <a:r>
              <a:rPr lang="en-US" sz="1800" dirty="0" smtClean="0"/>
              <a:t>).</a:t>
            </a:r>
            <a:endParaRPr lang="en-US" sz="1800" b="1" dirty="0" smtClean="0"/>
          </a:p>
          <a:p>
            <a:pPr marL="342900" indent="-342900">
              <a:buFont typeface="+mj-lt"/>
              <a:buAutoNum type="arabicPeriod"/>
            </a:pPr>
            <a:r>
              <a:rPr lang="en-US" sz="1800" b="1" dirty="0" smtClean="0"/>
              <a:t>Standardized protocol templates: </a:t>
            </a:r>
            <a:r>
              <a:rPr lang="en-US" sz="1800" dirty="0" smtClean="0"/>
              <a:t>Take text (and/or structured eligibility criteria) and cluster to find templates that can be used to in future to standardize protocols when they are initially written for a trial.</a:t>
            </a:r>
          </a:p>
          <a:p>
            <a:pPr marL="342900" indent="-342900">
              <a:buFont typeface="+mj-lt"/>
              <a:buAutoNum type="arabicPeriod"/>
            </a:pPr>
            <a:r>
              <a:rPr lang="en-US" sz="1800" b="1" dirty="0"/>
              <a:t>Curator assistant: </a:t>
            </a:r>
            <a:r>
              <a:rPr lang="en-US" sz="1800" dirty="0"/>
              <a:t>Take text from new trials as they are submitted to CTRP and convert </a:t>
            </a:r>
            <a:r>
              <a:rPr lang="en-US" sz="1800" b="1" i="1" dirty="0"/>
              <a:t>suggestions</a:t>
            </a:r>
            <a:r>
              <a:rPr lang="en-US" sz="1800" dirty="0"/>
              <a:t> to CTRP abstractors via NLP.  These could automatically help identify and sort on criteria, extract concepts and map to ontology, and determine logic.  This can make Structured Eligibility Criteria (after trial submitted) more scalable.</a:t>
            </a:r>
          </a:p>
          <a:p>
            <a:pPr marL="342900" indent="-342900">
              <a:buFont typeface="+mj-lt"/>
              <a:buAutoNum type="arabicPeriod"/>
            </a:pPr>
            <a:r>
              <a:rPr lang="en-US" sz="1800" b="1" dirty="0" err="1" smtClean="0"/>
              <a:t>Chatbots</a:t>
            </a:r>
            <a:r>
              <a:rPr lang="en-US" sz="1800" dirty="0" smtClean="0"/>
              <a:t>: Use protocol text/structured eligibility criteria for engaging patients looking for trials.</a:t>
            </a:r>
          </a:p>
          <a:p>
            <a:pPr marL="342900" indent="-342900">
              <a:buFont typeface="+mj-lt"/>
              <a:buAutoNum type="arabicPeriod"/>
            </a:pPr>
            <a:endParaRPr lang="en-US" sz="1800" dirty="0"/>
          </a:p>
        </p:txBody>
      </p:sp>
    </p:spTree>
    <p:extLst>
      <p:ext uri="{BB962C8B-B14F-4D97-AF65-F5344CB8AC3E}">
        <p14:creationId xmlns:p14="http://schemas.microsoft.com/office/powerpoint/2010/main" val="1368113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Similar Criteria</a:t>
            </a:r>
            <a:endParaRPr lang="en-US" dirty="0"/>
          </a:p>
        </p:txBody>
      </p:sp>
      <p:sp>
        <p:nvSpPr>
          <p:cNvPr id="3" name="Content Placeholder 2"/>
          <p:cNvSpPr>
            <a:spLocks noGrp="1"/>
          </p:cNvSpPr>
          <p:nvPr>
            <p:ph idx="1"/>
          </p:nvPr>
        </p:nvSpPr>
        <p:spPr/>
        <p:txBody>
          <a:bodyPr/>
          <a:lstStyle/>
          <a:p>
            <a:r>
              <a:rPr lang="en-US" dirty="0"/>
              <a:t>7</a:t>
            </a:r>
            <a:r>
              <a:rPr lang="en-US" dirty="0" smtClean="0"/>
              <a:t>0% of time (hypothetical):</a:t>
            </a:r>
          </a:p>
          <a:p>
            <a:pPr lvl="1"/>
            <a:r>
              <a:rPr lang="en-US" dirty="0" smtClean="0"/>
              <a:t>Inclusion</a:t>
            </a:r>
            <a:r>
              <a:rPr lang="en-US" dirty="0"/>
              <a:t>: Platelet count greater than or equal to 100000 platelets per cubic </a:t>
            </a:r>
            <a:r>
              <a:rPr lang="en-US" dirty="0" err="1" smtClean="0"/>
              <a:t>milimeter</a:t>
            </a:r>
            <a:endParaRPr lang="en-US" dirty="0" smtClean="0"/>
          </a:p>
          <a:p>
            <a:r>
              <a:rPr lang="en-US" dirty="0"/>
              <a:t>1</a:t>
            </a:r>
            <a:r>
              <a:rPr lang="en-US" dirty="0" smtClean="0"/>
              <a:t>0% of time:</a:t>
            </a:r>
            <a:endParaRPr lang="en-US" dirty="0"/>
          </a:p>
          <a:p>
            <a:pPr lvl="1"/>
            <a:r>
              <a:rPr lang="en-US" dirty="0"/>
              <a:t>Inclusion: </a:t>
            </a:r>
            <a:r>
              <a:rPr lang="en-US" dirty="0" smtClean="0"/>
              <a:t>Platelet </a:t>
            </a:r>
            <a:r>
              <a:rPr lang="en-US" dirty="0"/>
              <a:t>count greater than or equal to 100000 platelets per cubic </a:t>
            </a:r>
            <a:r>
              <a:rPr lang="en-US" dirty="0" err="1"/>
              <a:t>milimeter</a:t>
            </a:r>
            <a:r>
              <a:rPr lang="en-US" dirty="0"/>
              <a:t> without </a:t>
            </a:r>
            <a:r>
              <a:rPr lang="en-US" dirty="0" smtClean="0"/>
              <a:t>transfusion</a:t>
            </a:r>
          </a:p>
          <a:p>
            <a:r>
              <a:rPr lang="en-US" dirty="0" smtClean="0"/>
              <a:t>10% </a:t>
            </a:r>
            <a:r>
              <a:rPr lang="en-US" dirty="0"/>
              <a:t>of time</a:t>
            </a:r>
            <a:r>
              <a:rPr lang="en-US" dirty="0" smtClean="0"/>
              <a:t>:</a:t>
            </a:r>
          </a:p>
          <a:p>
            <a:pPr lvl="1"/>
            <a:r>
              <a:rPr lang="en-US" dirty="0" smtClean="0"/>
              <a:t>Inclusion</a:t>
            </a:r>
            <a:r>
              <a:rPr lang="en-US" dirty="0"/>
              <a:t>: </a:t>
            </a:r>
            <a:r>
              <a:rPr lang="en-US" dirty="0" smtClean="0"/>
              <a:t>Platelet </a:t>
            </a:r>
            <a:r>
              <a:rPr lang="en-US" dirty="0"/>
              <a:t>count greater than or equal to 75000 platelets per cubic </a:t>
            </a:r>
            <a:r>
              <a:rPr lang="en-US" dirty="0" err="1" smtClean="0"/>
              <a:t>milimeter</a:t>
            </a:r>
            <a:endParaRPr lang="en-US" dirty="0" smtClean="0"/>
          </a:p>
          <a:p>
            <a:r>
              <a:rPr lang="en-US" dirty="0" smtClean="0"/>
              <a:t>10% of time:</a:t>
            </a:r>
          </a:p>
          <a:p>
            <a:pPr lvl="1"/>
            <a:r>
              <a:rPr lang="en-US" dirty="0" smtClean="0"/>
              <a:t>Other</a:t>
            </a:r>
            <a:r>
              <a:rPr lang="mr-IN" dirty="0" smtClean="0"/>
              <a:t>…</a:t>
            </a:r>
            <a:endParaRPr lang="en-US" dirty="0" smtClean="0"/>
          </a:p>
          <a:p>
            <a:endParaRPr lang="en-US" dirty="0"/>
          </a:p>
        </p:txBody>
      </p:sp>
    </p:spTree>
    <p:extLst>
      <p:ext uri="{BB962C8B-B14F-4D97-AF65-F5344CB8AC3E}">
        <p14:creationId xmlns:p14="http://schemas.microsoft.com/office/powerpoint/2010/main" val="355512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with Platelets</a:t>
            </a:r>
            <a:endParaRPr lang="en-US"/>
          </a:p>
        </p:txBody>
      </p:sp>
      <p:sp>
        <p:nvSpPr>
          <p:cNvPr id="3" name="Content Placeholder 2"/>
          <p:cNvSpPr>
            <a:spLocks noGrp="1"/>
          </p:cNvSpPr>
          <p:nvPr>
            <p:ph idx="1"/>
          </p:nvPr>
        </p:nvSpPr>
        <p:spPr/>
        <p:txBody>
          <a:bodyPr/>
          <a:lstStyle/>
          <a:p>
            <a:r>
              <a:rPr lang="en-US" b="1" dirty="0">
                <a:latin typeface="Arial" charset="0"/>
                <a:ea typeface="Arial" charset="0"/>
                <a:cs typeface="Arial" charset="0"/>
              </a:rPr>
              <a:t>C</a:t>
            </a:r>
            <a:r>
              <a:rPr lang="en-US" b="1" dirty="0" smtClean="0">
                <a:latin typeface="Arial" charset="0"/>
                <a:ea typeface="Arial" charset="0"/>
                <a:cs typeface="Arial" charset="0"/>
              </a:rPr>
              <a:t>riteria</a:t>
            </a:r>
            <a:r>
              <a:rPr lang="en-US" b="1" dirty="0">
                <a:latin typeface="Arial" charset="0"/>
                <a:ea typeface="Arial" charset="0"/>
                <a:cs typeface="Arial" charset="0"/>
              </a:rPr>
              <a:t>, concept, </a:t>
            </a:r>
            <a:r>
              <a:rPr lang="en-US" b="1" dirty="0" smtClean="0">
                <a:latin typeface="Arial" charset="0"/>
                <a:ea typeface="Arial" charset="0"/>
                <a:cs typeface="Arial" charset="0"/>
              </a:rPr>
              <a:t>logic</a:t>
            </a:r>
          </a:p>
          <a:p>
            <a:pPr lvl="1"/>
            <a:r>
              <a:rPr lang="en-US" sz="1600" dirty="0" smtClean="0">
                <a:latin typeface="Arial" charset="0"/>
                <a:ea typeface="Arial" charset="0"/>
                <a:cs typeface="Arial" charset="0"/>
              </a:rPr>
              <a:t>Platelet </a:t>
            </a:r>
            <a:r>
              <a:rPr lang="en-US" sz="1600" dirty="0">
                <a:latin typeface="Arial" charset="0"/>
                <a:ea typeface="Arial" charset="0"/>
                <a:cs typeface="Arial" charset="0"/>
              </a:rPr>
              <a:t>&gt; 100000/mm^3</a:t>
            </a:r>
          </a:p>
          <a:p>
            <a:pPr marL="228600" lvl="1"/>
            <a:r>
              <a:rPr lang="en-US" sz="1800" b="1" dirty="0" smtClean="0">
                <a:latin typeface="Arial" charset="0"/>
                <a:ea typeface="Arial" charset="0"/>
                <a:cs typeface="Arial" charset="0"/>
              </a:rPr>
              <a:t>Template</a:t>
            </a:r>
          </a:p>
          <a:p>
            <a:pPr marL="457200" lvl="2"/>
            <a:r>
              <a:rPr lang="en-US" sz="1600" dirty="0" smtClean="0">
                <a:latin typeface="Arial" charset="0"/>
                <a:ea typeface="Arial" charset="0"/>
                <a:cs typeface="Arial" charset="0"/>
              </a:rPr>
              <a:t>Platelet count greater than or equal to YYY platelets per cubic </a:t>
            </a:r>
            <a:r>
              <a:rPr lang="en-US" sz="1600" dirty="0" err="1" smtClean="0">
                <a:latin typeface="Arial" charset="0"/>
                <a:ea typeface="Arial" charset="0"/>
                <a:cs typeface="Arial" charset="0"/>
              </a:rPr>
              <a:t>milimeter</a:t>
            </a:r>
            <a:r>
              <a:rPr lang="en-US" sz="1600" dirty="0" smtClean="0">
                <a:latin typeface="Arial" charset="0"/>
                <a:ea typeface="Arial" charset="0"/>
                <a:cs typeface="Arial" charset="0"/>
              </a:rPr>
              <a:t> without transfusion</a:t>
            </a:r>
          </a:p>
          <a:p>
            <a:pPr marL="228600" lvl="1"/>
            <a:r>
              <a:rPr lang="en-US" sz="1800" b="1" dirty="0" smtClean="0">
                <a:latin typeface="Arial" charset="0"/>
                <a:ea typeface="Arial" charset="0"/>
                <a:cs typeface="Arial" charset="0"/>
              </a:rPr>
              <a:t>Standardized protocol</a:t>
            </a:r>
          </a:p>
          <a:p>
            <a:pPr marL="457200" lvl="2"/>
            <a:r>
              <a:rPr lang="en-US" sz="1600" dirty="0" smtClean="0">
                <a:latin typeface="Arial" charset="0"/>
                <a:ea typeface="Arial" charset="0"/>
                <a:cs typeface="Arial" charset="0"/>
              </a:rPr>
              <a:t>Platelet </a:t>
            </a:r>
            <a:r>
              <a:rPr lang="en-US" sz="1600" dirty="0">
                <a:latin typeface="Arial" charset="0"/>
                <a:ea typeface="Arial" charset="0"/>
                <a:cs typeface="Arial" charset="0"/>
              </a:rPr>
              <a:t>count greater than or equal to min. platelets per cubic </a:t>
            </a:r>
            <a:r>
              <a:rPr lang="en-US" sz="1600" dirty="0" err="1">
                <a:latin typeface="Arial" charset="0"/>
                <a:ea typeface="Arial" charset="0"/>
                <a:cs typeface="Arial" charset="0"/>
              </a:rPr>
              <a:t>milimeter</a:t>
            </a:r>
            <a:r>
              <a:rPr lang="en-US" sz="1600" dirty="0">
                <a:latin typeface="Arial" charset="0"/>
                <a:ea typeface="Arial" charset="0"/>
                <a:cs typeface="Arial" charset="0"/>
              </a:rPr>
              <a:t> (where min. is standardized to 100000)</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809046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1259682" y="1314451"/>
            <a:ext cx="6122405" cy="3227546"/>
          </a:xfrm>
          <a:prstGeom prst="rect">
            <a:avLst/>
          </a:prstGeom>
          <a:noFill/>
          <a:ln>
            <a:noFill/>
          </a:ln>
        </p:spPr>
      </p:pic>
      <p:sp>
        <p:nvSpPr>
          <p:cNvPr id="2" name="Title 1"/>
          <p:cNvSpPr>
            <a:spLocks noGrp="1"/>
          </p:cNvSpPr>
          <p:nvPr>
            <p:ph type="title"/>
          </p:nvPr>
        </p:nvSpPr>
        <p:spPr/>
        <p:txBody>
          <a:bodyPr/>
          <a:lstStyle/>
          <a:p>
            <a:pPr algn="ctr"/>
            <a:r>
              <a:rPr lang="en-US" dirty="0" smtClean="0"/>
              <a:t>Hybrid Ontology Approach</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18</a:t>
            </a:fld>
            <a:endParaRPr lang="en-US"/>
          </a:p>
        </p:txBody>
      </p:sp>
      <p:sp>
        <p:nvSpPr>
          <p:cNvPr id="8" name="Rectangle 7"/>
          <p:cNvSpPr/>
          <p:nvPr/>
        </p:nvSpPr>
        <p:spPr>
          <a:xfrm>
            <a:off x="1485900" y="4211687"/>
            <a:ext cx="6286500" cy="923330"/>
          </a:xfrm>
          <a:prstGeom prst="rect">
            <a:avLst/>
          </a:prstGeom>
        </p:spPr>
        <p:txBody>
          <a:bodyPr wrap="square">
            <a:spAutoFit/>
          </a:bodyPr>
          <a:lstStyle/>
          <a:p>
            <a:r>
              <a:rPr lang="en-US" dirty="0">
                <a:latin typeface="Times New Roman" charset="0"/>
                <a:ea typeface="Calibri" charset="0"/>
              </a:rPr>
              <a:t>Hybrid ontology enables capturing protocol concepts and instances as well as reasoning over observed instances (e.g. lab </a:t>
            </a:r>
            <a:r>
              <a:rPr lang="en-US" dirty="0" smtClean="0">
                <a:latin typeface="Times New Roman" charset="0"/>
                <a:ea typeface="Calibri" charset="0"/>
              </a:rPr>
              <a:t>results)</a:t>
            </a:r>
            <a:r>
              <a:rPr lang="en-US" dirty="0" smtClean="0"/>
              <a:t> </a:t>
            </a:r>
            <a:endParaRPr lang="en-US" dirty="0"/>
          </a:p>
        </p:txBody>
      </p:sp>
      <p:cxnSp>
        <p:nvCxnSpPr>
          <p:cNvPr id="5" name="Straight Arrow Connector 4"/>
          <p:cNvCxnSpPr/>
          <p:nvPr/>
        </p:nvCxnSpPr>
        <p:spPr>
          <a:xfrm>
            <a:off x="1485900" y="1670304"/>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53819" y="1366628"/>
            <a:ext cx="2245295" cy="369332"/>
          </a:xfrm>
          <a:prstGeom prst="rect">
            <a:avLst/>
          </a:prstGeom>
          <a:noFill/>
        </p:spPr>
        <p:txBody>
          <a:bodyPr wrap="none" rtlCol="0">
            <a:spAutoFit/>
          </a:bodyPr>
          <a:lstStyle/>
          <a:p>
            <a:r>
              <a:rPr lang="en-US" dirty="0" smtClean="0">
                <a:solidFill>
                  <a:schemeClr val="tx2"/>
                </a:solidFill>
              </a:rPr>
              <a:t>Standardized protocol</a:t>
            </a:r>
          </a:p>
        </p:txBody>
      </p:sp>
      <p:sp>
        <p:nvSpPr>
          <p:cNvPr id="9" name="TextBox 8"/>
          <p:cNvSpPr txBox="1"/>
          <p:nvPr/>
        </p:nvSpPr>
        <p:spPr>
          <a:xfrm>
            <a:off x="210036" y="2743558"/>
            <a:ext cx="1575368" cy="646331"/>
          </a:xfrm>
          <a:prstGeom prst="rect">
            <a:avLst/>
          </a:prstGeom>
          <a:noFill/>
        </p:spPr>
        <p:txBody>
          <a:bodyPr wrap="none" rtlCol="0">
            <a:spAutoFit/>
          </a:bodyPr>
          <a:lstStyle/>
          <a:p>
            <a:r>
              <a:rPr lang="en-US" dirty="0" smtClean="0">
                <a:solidFill>
                  <a:schemeClr val="tx2"/>
                </a:solidFill>
              </a:rPr>
              <a:t>Criteria, Logic, </a:t>
            </a:r>
          </a:p>
          <a:p>
            <a:r>
              <a:rPr lang="en-US" dirty="0" smtClean="0">
                <a:solidFill>
                  <a:schemeClr val="tx2"/>
                </a:solidFill>
              </a:rPr>
              <a:t>Concepts</a:t>
            </a:r>
          </a:p>
        </p:txBody>
      </p:sp>
      <p:sp>
        <p:nvSpPr>
          <p:cNvPr id="3" name="Rectangle 2"/>
          <p:cNvSpPr/>
          <p:nvPr/>
        </p:nvSpPr>
        <p:spPr>
          <a:xfrm>
            <a:off x="374776" y="1885448"/>
            <a:ext cx="1139414" cy="369332"/>
          </a:xfrm>
          <a:prstGeom prst="rect">
            <a:avLst/>
          </a:prstGeom>
        </p:spPr>
        <p:txBody>
          <a:bodyPr wrap="none">
            <a:spAutoFit/>
          </a:bodyPr>
          <a:lstStyle/>
          <a:p>
            <a:r>
              <a:rPr lang="en-US" dirty="0" smtClean="0">
                <a:solidFill>
                  <a:schemeClr val="tx2"/>
                </a:solidFill>
              </a:rPr>
              <a:t>Templates</a:t>
            </a:r>
            <a:endParaRPr lang="en-US" dirty="0">
              <a:solidFill>
                <a:schemeClr val="tx2"/>
              </a:solidFill>
            </a:endParaRPr>
          </a:p>
        </p:txBody>
      </p:sp>
      <p:cxnSp>
        <p:nvCxnSpPr>
          <p:cNvPr id="11" name="Straight Arrow Connector 10"/>
          <p:cNvCxnSpPr/>
          <p:nvPr/>
        </p:nvCxnSpPr>
        <p:spPr>
          <a:xfrm>
            <a:off x="1028601" y="2212953"/>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211098" y="3133072"/>
            <a:ext cx="459206" cy="245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00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Genome</a:t>
            </a:r>
            <a:endParaRPr lang="en-US" dirty="0"/>
          </a:p>
        </p:txBody>
      </p:sp>
      <p:pic>
        <p:nvPicPr>
          <p:cNvPr id="1026" name="Picture 2" descr="http://www.brown.edu/Research/Istrail_Lab/images/sn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065" y="1065170"/>
            <a:ext cx="5809735" cy="34048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3819" y="1366628"/>
            <a:ext cx="2245295" cy="369332"/>
          </a:xfrm>
          <a:prstGeom prst="rect">
            <a:avLst/>
          </a:prstGeom>
          <a:noFill/>
        </p:spPr>
        <p:txBody>
          <a:bodyPr wrap="none" rtlCol="0">
            <a:spAutoFit/>
          </a:bodyPr>
          <a:lstStyle/>
          <a:p>
            <a:r>
              <a:rPr lang="en-US" dirty="0" smtClean="0">
                <a:solidFill>
                  <a:schemeClr val="tx2"/>
                </a:solidFill>
              </a:rPr>
              <a:t>Standardized protocol</a:t>
            </a:r>
          </a:p>
        </p:txBody>
      </p:sp>
      <p:sp>
        <p:nvSpPr>
          <p:cNvPr id="7" name="Rectangle 6"/>
          <p:cNvSpPr/>
          <p:nvPr/>
        </p:nvSpPr>
        <p:spPr>
          <a:xfrm>
            <a:off x="457200" y="2886346"/>
            <a:ext cx="1139414" cy="369332"/>
          </a:xfrm>
          <a:prstGeom prst="rect">
            <a:avLst/>
          </a:prstGeom>
        </p:spPr>
        <p:txBody>
          <a:bodyPr wrap="none">
            <a:spAutoFit/>
          </a:bodyPr>
          <a:lstStyle/>
          <a:p>
            <a:r>
              <a:rPr lang="en-US" dirty="0" smtClean="0">
                <a:solidFill>
                  <a:schemeClr val="tx2"/>
                </a:solidFill>
              </a:rPr>
              <a:t>Templates</a:t>
            </a:r>
            <a:endParaRPr lang="en-US" dirty="0">
              <a:solidFill>
                <a:schemeClr val="tx2"/>
              </a:solidFill>
            </a:endParaRPr>
          </a:p>
        </p:txBody>
      </p:sp>
      <p:sp>
        <p:nvSpPr>
          <p:cNvPr id="8" name="TextBox 7"/>
          <p:cNvSpPr txBox="1"/>
          <p:nvPr/>
        </p:nvSpPr>
        <p:spPr>
          <a:xfrm>
            <a:off x="457200" y="3759733"/>
            <a:ext cx="1575368" cy="646331"/>
          </a:xfrm>
          <a:prstGeom prst="rect">
            <a:avLst/>
          </a:prstGeom>
          <a:noFill/>
        </p:spPr>
        <p:txBody>
          <a:bodyPr wrap="none" rtlCol="0">
            <a:spAutoFit/>
          </a:bodyPr>
          <a:lstStyle/>
          <a:p>
            <a:r>
              <a:rPr lang="en-US" dirty="0" smtClean="0">
                <a:solidFill>
                  <a:schemeClr val="tx2"/>
                </a:solidFill>
              </a:rPr>
              <a:t>Criteria, Logic, </a:t>
            </a:r>
          </a:p>
          <a:p>
            <a:r>
              <a:rPr lang="en-US" dirty="0" smtClean="0">
                <a:solidFill>
                  <a:schemeClr val="tx2"/>
                </a:solidFill>
              </a:rPr>
              <a:t>Concepts</a:t>
            </a:r>
          </a:p>
        </p:txBody>
      </p:sp>
    </p:spTree>
    <p:extLst>
      <p:ext uri="{BB962C8B-B14F-4D97-AF65-F5344CB8AC3E}">
        <p14:creationId xmlns:p14="http://schemas.microsoft.com/office/powerpoint/2010/main" val="17258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07063"/>
            <a:ext cx="8281924" cy="317395"/>
          </a:xfrm>
        </p:spPr>
        <p:txBody>
          <a:bodyPr/>
          <a:lstStyle/>
          <a:p>
            <a:r>
              <a:rPr lang="en-US" dirty="0" smtClean="0"/>
              <a:t>Potential Uses for AI/NLP in Patient/Trial Matching</a:t>
            </a:r>
            <a:endParaRPr lang="en-US" dirty="0"/>
          </a:p>
        </p:txBody>
      </p:sp>
      <p:sp>
        <p:nvSpPr>
          <p:cNvPr id="3" name="Content Placeholder 2"/>
          <p:cNvSpPr>
            <a:spLocks noGrp="1"/>
          </p:cNvSpPr>
          <p:nvPr>
            <p:ph sz="quarter" idx="11"/>
          </p:nvPr>
        </p:nvSpPr>
        <p:spPr>
          <a:xfrm>
            <a:off x="493776" y="789558"/>
            <a:ext cx="8165592" cy="3867785"/>
          </a:xfrm>
        </p:spPr>
        <p:txBody>
          <a:bodyPr/>
          <a:lstStyle/>
          <a:p>
            <a:pPr marL="342900" indent="-342900">
              <a:buFont typeface="+mj-lt"/>
              <a:buAutoNum type="arabicPeriod"/>
            </a:pPr>
            <a:r>
              <a:rPr lang="en-US" sz="2400" b="1" dirty="0"/>
              <a:t>Matching patients to </a:t>
            </a:r>
            <a:r>
              <a:rPr lang="en-US" sz="2400" b="1" dirty="0" smtClean="0"/>
              <a:t>trials</a:t>
            </a:r>
          </a:p>
          <a:p>
            <a:pPr marL="342900" indent="-342900">
              <a:buFont typeface="+mj-lt"/>
              <a:buAutoNum type="arabicPeriod"/>
            </a:pPr>
            <a:r>
              <a:rPr lang="en-US" sz="2400" b="1" dirty="0" smtClean="0"/>
              <a:t>Standardized protocol templates</a:t>
            </a:r>
          </a:p>
          <a:p>
            <a:pPr marL="342900" indent="-342900">
              <a:buFont typeface="+mj-lt"/>
              <a:buAutoNum type="arabicPeriod"/>
            </a:pPr>
            <a:r>
              <a:rPr lang="en-US" sz="2400" b="1" dirty="0"/>
              <a:t>Curator assistant </a:t>
            </a:r>
            <a:endParaRPr lang="en-US" sz="2400" b="1" dirty="0" smtClean="0"/>
          </a:p>
          <a:p>
            <a:pPr marL="342900" indent="-342900">
              <a:buFont typeface="+mj-lt"/>
              <a:buAutoNum type="arabicPeriod"/>
            </a:pPr>
            <a:r>
              <a:rPr lang="en-US" sz="2400" b="1" dirty="0" err="1" smtClean="0"/>
              <a:t>Chatbots</a:t>
            </a:r>
            <a:endParaRPr lang="en-US" sz="2400" dirty="0"/>
          </a:p>
        </p:txBody>
      </p:sp>
    </p:spTree>
    <p:extLst>
      <p:ext uri="{BB962C8B-B14F-4D97-AF65-F5344CB8AC3E}">
        <p14:creationId xmlns:p14="http://schemas.microsoft.com/office/powerpoint/2010/main" val="436758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16"/>
            <a:ext cx="8229600" cy="425196"/>
          </a:xfrm>
        </p:spPr>
        <p:txBody>
          <a:bodyPr/>
          <a:lstStyle/>
          <a:p>
            <a:r>
              <a:rPr lang="en-US" dirty="0" smtClean="0"/>
              <a:t>NIH Data Hackathon Goal: </a:t>
            </a:r>
            <a:r>
              <a:rPr lang="en-US" smtClean="0"/>
              <a:t/>
            </a:r>
            <a:br>
              <a:rPr lang="en-US" smtClean="0"/>
            </a:br>
            <a:r>
              <a:rPr lang="en-US" smtClean="0"/>
              <a:t>Toward Structured </a:t>
            </a:r>
            <a:r>
              <a:rPr lang="en-US" dirty="0" smtClean="0"/>
              <a:t>Protocol Standards and Templates</a:t>
            </a:r>
            <a:endParaRPr lang="en-US" dirty="0"/>
          </a:p>
        </p:txBody>
      </p:sp>
      <p:sp>
        <p:nvSpPr>
          <p:cNvPr id="3" name="Content Placeholder 2"/>
          <p:cNvSpPr>
            <a:spLocks noGrp="1"/>
          </p:cNvSpPr>
          <p:nvPr>
            <p:ph idx="1"/>
          </p:nvPr>
        </p:nvSpPr>
        <p:spPr>
          <a:xfrm>
            <a:off x="457200" y="685800"/>
            <a:ext cx="5727700" cy="4457700"/>
          </a:xfrm>
        </p:spPr>
        <p:txBody>
          <a:bodyPr/>
          <a:lstStyle/>
          <a:p>
            <a:endParaRPr lang="en-US" dirty="0" smtClean="0"/>
          </a:p>
          <a:p>
            <a:r>
              <a:rPr lang="en-US" dirty="0" smtClean="0"/>
              <a:t>AI </a:t>
            </a:r>
            <a:r>
              <a:rPr lang="en-US" dirty="0"/>
              <a:t>for </a:t>
            </a:r>
            <a:r>
              <a:rPr lang="en-US" dirty="0" smtClean="0"/>
              <a:t>Structured Protocol Standards</a:t>
            </a:r>
          </a:p>
          <a:p>
            <a:r>
              <a:rPr lang="en-US" dirty="0" smtClean="0"/>
              <a:t>Load in hemoglobin criteria text (e.g. all 342 CTEP ECTN trials).  </a:t>
            </a:r>
          </a:p>
          <a:p>
            <a:r>
              <a:rPr lang="en-US" dirty="0" smtClean="0"/>
              <a:t>Cluster based on similarity (e.g. semantics/entity/logical expression) to find patterns.  </a:t>
            </a:r>
          </a:p>
          <a:p>
            <a:r>
              <a:rPr lang="en-US" dirty="0" smtClean="0"/>
              <a:t>Extract popular templates with options for curators to select from (with frequency of popularity). </a:t>
            </a:r>
          </a:p>
          <a:p>
            <a:pPr marL="228600" lvl="1"/>
            <a:endParaRPr lang="en-US" dirty="0" smtClean="0"/>
          </a:p>
          <a:p>
            <a:pPr marL="228600" lvl="1"/>
            <a:endParaRPr lang="en-US" dirty="0"/>
          </a:p>
          <a:p>
            <a:endParaRPr lang="en-US" dirty="0"/>
          </a:p>
        </p:txBody>
      </p:sp>
      <p:pic>
        <p:nvPicPr>
          <p:cNvPr id="5" name="Picture 4"/>
          <p:cNvPicPr>
            <a:picLocks noChangeAspect="1"/>
          </p:cNvPicPr>
          <p:nvPr/>
        </p:nvPicPr>
        <p:blipFill rotWithShape="1">
          <a:blip r:embed="rId2"/>
          <a:srcRect l="43442"/>
          <a:stretch/>
        </p:blipFill>
        <p:spPr>
          <a:xfrm>
            <a:off x="6504432" y="865823"/>
            <a:ext cx="2507996" cy="4097654"/>
          </a:xfrm>
          <a:prstGeom prst="rect">
            <a:avLst/>
          </a:prstGeom>
        </p:spPr>
      </p:pic>
    </p:spTree>
    <p:extLst>
      <p:ext uri="{BB962C8B-B14F-4D97-AF65-F5344CB8AC3E}">
        <p14:creationId xmlns:p14="http://schemas.microsoft.com/office/powerpoint/2010/main" val="1802506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sz="quarter" idx="11"/>
          </p:nvPr>
        </p:nvSpPr>
        <p:spPr/>
        <p:txBody>
          <a:bodyPr/>
          <a:lstStyle/>
          <a:p>
            <a:r>
              <a:rPr lang="en-US" dirty="0" smtClean="0"/>
              <a:t>Previous</a:t>
            </a:r>
          </a:p>
          <a:p>
            <a:pPr lvl="1"/>
            <a:r>
              <a:rPr lang="en-US" dirty="0" smtClean="0"/>
              <a:t>Plain text (e.g. cancer clinical trial database: </a:t>
            </a:r>
            <a:r>
              <a:rPr lang="en-US" dirty="0" err="1" smtClean="0"/>
              <a:t>clinicaltrialsapi.cancer.gov</a:t>
            </a:r>
            <a:r>
              <a:rPr lang="en-US" dirty="0"/>
              <a:t>); </a:t>
            </a:r>
            <a:r>
              <a:rPr lang="en-US" dirty="0" smtClean="0"/>
              <a:t>Trinary values: e.g. Ineligible (unconditional), eligible, indeterminate</a:t>
            </a:r>
          </a:p>
          <a:p>
            <a:r>
              <a:rPr lang="en-US" dirty="0" smtClean="0"/>
              <a:t>Current</a:t>
            </a:r>
          </a:p>
          <a:p>
            <a:pPr lvl="1"/>
            <a:r>
              <a:rPr lang="en-US" dirty="0" smtClean="0"/>
              <a:t>Structured logical expressions for:</a:t>
            </a:r>
          </a:p>
          <a:p>
            <a:pPr lvl="2"/>
            <a:r>
              <a:rPr lang="en-US" dirty="0" smtClean="0"/>
              <a:t> Eligibility criteria for white blood cell count, hemoglobin, platelets, HIV</a:t>
            </a:r>
          </a:p>
          <a:p>
            <a:pPr lvl="2"/>
            <a:r>
              <a:rPr lang="en-US" dirty="0" smtClean="0"/>
              <a:t>Participant instance data from contact center calls for clinical trials</a:t>
            </a:r>
          </a:p>
          <a:p>
            <a:r>
              <a:rPr lang="en-US" dirty="0" smtClean="0"/>
              <a:t>Future</a:t>
            </a:r>
          </a:p>
          <a:p>
            <a:pPr lvl="1"/>
            <a:r>
              <a:rPr lang="en-US" dirty="0" smtClean="0"/>
              <a:t>Patient-trial match ratings</a:t>
            </a:r>
          </a:p>
          <a:p>
            <a:pPr lvl="1"/>
            <a:endParaRPr lang="en-US" dirty="0" smtClean="0"/>
          </a:p>
          <a:p>
            <a:endParaRPr lang="en-US" dirty="0"/>
          </a:p>
        </p:txBody>
      </p:sp>
    </p:spTree>
    <p:extLst>
      <p:ext uri="{BB962C8B-B14F-4D97-AF65-F5344CB8AC3E}">
        <p14:creationId xmlns:p14="http://schemas.microsoft.com/office/powerpoint/2010/main" val="393542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Data Hackathon</a:t>
            </a:r>
            <a:endParaRPr lang="en-US" dirty="0"/>
          </a:p>
        </p:txBody>
      </p:sp>
      <p:sp>
        <p:nvSpPr>
          <p:cNvPr id="3" name="Content Placeholder 2"/>
          <p:cNvSpPr>
            <a:spLocks noGrp="1"/>
          </p:cNvSpPr>
          <p:nvPr>
            <p:ph idx="1"/>
          </p:nvPr>
        </p:nvSpPr>
        <p:spPr/>
        <p:txBody>
          <a:bodyPr/>
          <a:lstStyle/>
          <a:p>
            <a:endParaRPr lang="en-US" dirty="0" smtClean="0"/>
          </a:p>
          <a:p>
            <a:r>
              <a:rPr lang="en-US" dirty="0"/>
              <a:t>Topic: Use machine learning to find patterns of similar eligibility protocol criteria for clinical trials </a:t>
            </a:r>
            <a:endParaRPr lang="en-US" dirty="0" smtClean="0"/>
          </a:p>
          <a:p>
            <a:r>
              <a:rPr lang="en-US" dirty="0" smtClean="0"/>
              <a:t>3 days: July 23-25, Board </a:t>
            </a:r>
            <a:r>
              <a:rPr lang="en-US" dirty="0"/>
              <a:t>of Regents Room. Building </a:t>
            </a:r>
            <a:r>
              <a:rPr lang="en-US" dirty="0" smtClean="0"/>
              <a:t>38, NIH Campus </a:t>
            </a:r>
          </a:p>
          <a:p>
            <a:r>
              <a:rPr lang="en-US" dirty="0" smtClean="0"/>
              <a:t>Facilitated/coordinated by NLM/NCBI</a:t>
            </a:r>
            <a:endParaRPr lang="en-US" dirty="0"/>
          </a:p>
          <a:p>
            <a:r>
              <a:rPr lang="en-US" dirty="0" smtClean="0"/>
              <a:t>Critical background info and datasets are at the </a:t>
            </a:r>
            <a:r>
              <a:rPr lang="en-US" dirty="0" err="1" smtClean="0"/>
              <a:t>Github</a:t>
            </a:r>
            <a:r>
              <a:rPr lang="en-US" dirty="0" smtClean="0"/>
              <a:t> for participants via NLM/NCBI hackathon site</a:t>
            </a:r>
            <a:r>
              <a:rPr lang="en-US" dirty="0"/>
              <a:t>: </a:t>
            </a:r>
            <a:r>
              <a:rPr lang="en-US" dirty="0">
                <a:hlinkClick r:id="rId2"/>
              </a:rPr>
              <a:t>https://</a:t>
            </a:r>
            <a:r>
              <a:rPr lang="en-US" dirty="0" smtClean="0">
                <a:hlinkClick r:id="rId2"/>
              </a:rPr>
              <a:t>github.com/NCBI-Hackathons/CTEligible</a:t>
            </a:r>
            <a:endParaRPr lang="en-US" dirty="0" smtClean="0"/>
          </a:p>
          <a:p>
            <a:r>
              <a:rPr lang="en-US" dirty="0" smtClean="0"/>
              <a:t>Webinar 12-1p: </a:t>
            </a:r>
            <a:r>
              <a:rPr lang="en-US" dirty="0" smtClean="0">
                <a:hlinkClick r:id="rId3"/>
              </a:rPr>
              <a:t>https</a:t>
            </a:r>
            <a:r>
              <a:rPr lang="en-US" dirty="0">
                <a:hlinkClick r:id="rId3"/>
              </a:rPr>
              <a:t>://</a:t>
            </a:r>
            <a:r>
              <a:rPr lang="en-US" dirty="0" smtClean="0">
                <a:hlinkClick r:id="rId3"/>
              </a:rPr>
              <a:t>tinyurl.com/y6v2ea5f</a:t>
            </a:r>
            <a:endParaRPr lang="en-US" dirty="0" smtClean="0"/>
          </a:p>
          <a:p>
            <a:r>
              <a:rPr lang="en-US" dirty="0" smtClean="0"/>
              <a:t>Directions: NLM </a:t>
            </a:r>
            <a:r>
              <a:rPr lang="en-US" dirty="0"/>
              <a:t>Board of Regents (Lindberg) Room. It is in NIH main campus building 38 (the short building across the street from </a:t>
            </a:r>
            <a:r>
              <a:rPr lang="en-US" dirty="0" err="1"/>
              <a:t>Natcher</a:t>
            </a:r>
            <a:r>
              <a:rPr lang="en-US" dirty="0"/>
              <a:t>, in front of 38A). If you go in the main entrance to building 38, there is a staircase on your right that goes straight up to the room. </a:t>
            </a:r>
          </a:p>
        </p:txBody>
      </p:sp>
    </p:spTree>
    <p:extLst>
      <p:ext uri="{BB962C8B-B14F-4D97-AF65-F5344CB8AC3E}">
        <p14:creationId xmlns:p14="http://schemas.microsoft.com/office/powerpoint/2010/main" val="112095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July 2018 NIH Data </a:t>
            </a:r>
            <a:r>
              <a:rPr lang="en-US" dirty="0" smtClean="0"/>
              <a:t>Hackathon </a:t>
            </a:r>
            <a:endParaRPr lang="en-US" dirty="0"/>
          </a:p>
        </p:txBody>
      </p:sp>
      <p:sp>
        <p:nvSpPr>
          <p:cNvPr id="3" name="Content Placeholder 2"/>
          <p:cNvSpPr>
            <a:spLocks noGrp="1"/>
          </p:cNvSpPr>
          <p:nvPr>
            <p:ph idx="1"/>
          </p:nvPr>
        </p:nvSpPr>
        <p:spPr>
          <a:xfrm>
            <a:off x="457200" y="631175"/>
            <a:ext cx="8229600" cy="3771900"/>
          </a:xfrm>
        </p:spPr>
        <p:txBody>
          <a:bodyPr/>
          <a:lstStyle/>
          <a:p>
            <a:r>
              <a:rPr lang="en-US" sz="1600" u="sng" dirty="0"/>
              <a:t>Monday,  July </a:t>
            </a:r>
            <a:r>
              <a:rPr lang="en-US" sz="1600" u="sng" dirty="0" smtClean="0"/>
              <a:t>23</a:t>
            </a:r>
            <a:r>
              <a:rPr lang="en-US" sz="1600" u="sng" baseline="30000" dirty="0" smtClean="0"/>
              <a:t>rd</a:t>
            </a:r>
            <a:endParaRPr lang="en-US" sz="1600" dirty="0" smtClean="0"/>
          </a:p>
          <a:p>
            <a:pPr lvl="0"/>
            <a:r>
              <a:rPr lang="en-US" sz="1600" dirty="0" smtClean="0"/>
              <a:t>9:00-9:30</a:t>
            </a:r>
            <a:r>
              <a:rPr lang="en-US" sz="1600" dirty="0"/>
              <a:t>: Introductions, Administrative Announcements and Building Functional Software</a:t>
            </a:r>
          </a:p>
          <a:p>
            <a:pPr lvl="0"/>
            <a:r>
              <a:rPr lang="en-US" sz="1600" dirty="0"/>
              <a:t>9:45 - 10:00: Technical considerations</a:t>
            </a:r>
          </a:p>
          <a:p>
            <a:pPr lvl="0"/>
            <a:r>
              <a:rPr lang="en-US" sz="1600" dirty="0"/>
              <a:t>9:45 - 10:00: Role assignments in teams</a:t>
            </a:r>
          </a:p>
          <a:p>
            <a:pPr lvl="0"/>
            <a:r>
              <a:rPr lang="en-US" sz="1600" dirty="0"/>
              <a:t>10:00 - 12:00: Sysadmins and Data Acquisition get data, if necessary.  Work on first sketch of plan (one page google doc, or similar)</a:t>
            </a:r>
          </a:p>
          <a:p>
            <a:pPr lvl="0"/>
            <a:r>
              <a:rPr lang="en-US" sz="1600" dirty="0"/>
              <a:t>12:00 - </a:t>
            </a:r>
            <a:r>
              <a:rPr lang="en-US" sz="1600" dirty="0" smtClean="0"/>
              <a:t>12:30 (part 1): </a:t>
            </a:r>
            <a:r>
              <a:rPr lang="en-US" sz="1600" dirty="0"/>
              <a:t>Working lunch with AI/NLP presentation by Dr. Gil </a:t>
            </a:r>
            <a:r>
              <a:rPr lang="en-US" sz="1600" dirty="0" err="1"/>
              <a:t>Alterovitz</a:t>
            </a:r>
            <a:endParaRPr lang="en-US" sz="1600" dirty="0"/>
          </a:p>
          <a:p>
            <a:pPr lvl="0"/>
            <a:r>
              <a:rPr lang="en-US" sz="1600" dirty="0" smtClean="0"/>
              <a:t>12:30 </a:t>
            </a:r>
            <a:r>
              <a:rPr lang="mr-IN" sz="1600" dirty="0" smtClean="0"/>
              <a:t>–</a:t>
            </a:r>
            <a:r>
              <a:rPr lang="en-US" sz="1600" dirty="0" smtClean="0"/>
              <a:t> 1:00 (part 2): AI/NLP </a:t>
            </a:r>
            <a:r>
              <a:rPr lang="en-US" sz="1600" dirty="0"/>
              <a:t>presentation by Dr. Gil </a:t>
            </a:r>
            <a:r>
              <a:rPr lang="en-US" sz="1600" dirty="0" err="1" smtClean="0"/>
              <a:t>Alterovitz</a:t>
            </a:r>
            <a:r>
              <a:rPr lang="en-US" sz="1600" dirty="0" smtClean="0"/>
              <a:t> (not for local </a:t>
            </a:r>
            <a:r>
              <a:rPr lang="en-US" sz="1600" dirty="0" err="1" smtClean="0"/>
              <a:t>partipants</a:t>
            </a:r>
            <a:r>
              <a:rPr lang="en-US" sz="1600" dirty="0" smtClean="0"/>
              <a:t>)</a:t>
            </a:r>
          </a:p>
          <a:p>
            <a:pPr lvl="0"/>
            <a:r>
              <a:rPr lang="en-US" sz="1600" dirty="0" smtClean="0"/>
              <a:t>1:00 </a:t>
            </a:r>
            <a:r>
              <a:rPr lang="en-US" sz="1600" dirty="0"/>
              <a:t>- 6:30: Script building.  Goal for AI for precision cancer trial matching</a:t>
            </a:r>
            <a:r>
              <a:rPr lang="en-US" sz="1600" b="1" dirty="0"/>
              <a:t> </a:t>
            </a:r>
            <a:r>
              <a:rPr lang="en-US" sz="1600" dirty="0"/>
              <a:t>track: use machine learning to find patterns of similar eligibility protocol criteria for clinical trials. </a:t>
            </a:r>
          </a:p>
          <a:p>
            <a:pPr lvl="0"/>
            <a:r>
              <a:rPr lang="en-US" sz="1600" i="1" dirty="0"/>
              <a:t>6:30 - 7:30: DINNER (on your own or with group members)</a:t>
            </a:r>
            <a:endParaRPr lang="en-US" sz="1600" dirty="0"/>
          </a:p>
          <a:p>
            <a:pPr lvl="0"/>
            <a:r>
              <a:rPr lang="en-US" sz="1600" dirty="0"/>
              <a:t>7:30 - 8:30: Script building</a:t>
            </a:r>
          </a:p>
          <a:p>
            <a:endParaRPr lang="en-US" sz="1600" dirty="0"/>
          </a:p>
        </p:txBody>
      </p:sp>
    </p:spTree>
    <p:extLst>
      <p:ext uri="{BB962C8B-B14F-4D97-AF65-F5344CB8AC3E}">
        <p14:creationId xmlns:p14="http://schemas.microsoft.com/office/powerpoint/2010/main" val="1177192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Tuesday, July 24th </a:t>
            </a:r>
            <a:endParaRPr lang="en-US" sz="2000" dirty="0"/>
          </a:p>
          <a:p>
            <a:endParaRPr lang="en-US" dirty="0"/>
          </a:p>
          <a:p>
            <a:pPr lvl="0"/>
            <a:r>
              <a:rPr lang="en-US" dirty="0"/>
              <a:t>9:00 - 9:15: Introduction to day/current status</a:t>
            </a:r>
            <a:endParaRPr lang="en-US" sz="2000" dirty="0"/>
          </a:p>
          <a:p>
            <a:pPr lvl="0"/>
            <a:r>
              <a:rPr lang="en-US" dirty="0"/>
              <a:t>9:15 - 12:30: Data cleanup, code fixing, and presentation generation</a:t>
            </a:r>
            <a:endParaRPr lang="en-US" sz="2000" dirty="0"/>
          </a:p>
          <a:p>
            <a:pPr lvl="0"/>
            <a:r>
              <a:rPr lang="en-US" dirty="0"/>
              <a:t>12:30 - 1:30 Working lunch. Each section presents three to four slides; opportunity for exchange of ideas </a:t>
            </a:r>
            <a:endParaRPr lang="en-US" sz="2000" dirty="0"/>
          </a:p>
          <a:p>
            <a:pPr lvl="0"/>
            <a:r>
              <a:rPr lang="en-US" dirty="0"/>
              <a:t>1:30 - 6:00: Scripts fixing and implementing suggestions from other group; more data runs</a:t>
            </a:r>
            <a:endParaRPr lang="en-US" sz="2000" dirty="0"/>
          </a:p>
          <a:p>
            <a:r>
              <a:rPr lang="en-US" sz="1950" dirty="0"/>
              <a:t>3:00 - 4:00 Writer’s group break off</a:t>
            </a:r>
            <a:endParaRPr lang="en-US" sz="2150" dirty="0"/>
          </a:p>
          <a:p>
            <a:pPr lvl="0"/>
            <a:r>
              <a:rPr lang="en-US" i="1" dirty="0"/>
              <a:t>6:30 - 8:30: GROUP DINNER @ A local restaurant opportunity for feedback on organizational structure and future projects</a:t>
            </a:r>
            <a:endParaRPr lang="en-US" sz="2000" dirty="0"/>
          </a:p>
          <a:p>
            <a:endParaRPr lang="en-US" dirty="0"/>
          </a:p>
        </p:txBody>
      </p:sp>
    </p:spTree>
    <p:extLst>
      <p:ext uri="{BB962C8B-B14F-4D97-AF65-F5344CB8AC3E}">
        <p14:creationId xmlns:p14="http://schemas.microsoft.com/office/powerpoint/2010/main" val="1330094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Wednesday, July </a:t>
            </a:r>
            <a:r>
              <a:rPr lang="en-US" u="sng" dirty="0" smtClean="0"/>
              <a:t>25</a:t>
            </a:r>
            <a:r>
              <a:rPr lang="en-US" u="sng" baseline="30000" dirty="0" smtClean="0"/>
              <a:t>th</a:t>
            </a:r>
            <a:r>
              <a:rPr lang="en-US" u="sng" dirty="0" smtClean="0"/>
              <a:t/>
            </a:r>
            <a:br>
              <a:rPr lang="en-US" u="sng" dirty="0" smtClean="0"/>
            </a:br>
            <a:endParaRPr lang="en-US" dirty="0"/>
          </a:p>
          <a:p>
            <a:pPr lvl="0"/>
            <a:r>
              <a:rPr lang="en-US" i="1" dirty="0"/>
              <a:t>8:30: Breakfast provided by Ben Busby.</a:t>
            </a:r>
            <a:r>
              <a:rPr lang="en-US" dirty="0"/>
              <a:t>  </a:t>
            </a:r>
            <a:r>
              <a:rPr lang="en-US" i="1" dirty="0"/>
              <a:t>More opportunity for feedback on organizational structure and future work</a:t>
            </a:r>
            <a:endParaRPr lang="en-US" dirty="0"/>
          </a:p>
          <a:p>
            <a:pPr lvl="0"/>
            <a:r>
              <a:rPr lang="en-US" dirty="0"/>
              <a:t>9:00 - 12:00:  Finishing scripts/pipelines </a:t>
            </a:r>
          </a:p>
          <a:p>
            <a:pPr lvl="0"/>
            <a:r>
              <a:rPr lang="en-US" dirty="0"/>
              <a:t>12:40 - 1:10: Working lunch </a:t>
            </a:r>
          </a:p>
          <a:p>
            <a:pPr lvl="0"/>
            <a:r>
              <a:rPr lang="en-US" dirty="0"/>
              <a:t>3:10 - 3:40: Work on writing documentation/README, results, presentations.  Testing/bug fixes.</a:t>
            </a:r>
          </a:p>
          <a:p>
            <a:pPr lvl="0"/>
            <a:r>
              <a:rPr lang="en-US" dirty="0"/>
              <a:t>5:00 - 5:15: Communications, community interaction, and longevity of code </a:t>
            </a:r>
          </a:p>
          <a:p>
            <a:pPr lvl="0"/>
            <a:r>
              <a:rPr lang="en-US" dirty="0"/>
              <a:t>5:15 - 6:30: Final Presentations</a:t>
            </a:r>
          </a:p>
          <a:p>
            <a:endParaRPr lang="en-US" dirty="0"/>
          </a:p>
        </p:txBody>
      </p:sp>
    </p:spTree>
    <p:extLst>
      <p:ext uri="{BB962C8B-B14F-4D97-AF65-F5344CB8AC3E}">
        <p14:creationId xmlns:p14="http://schemas.microsoft.com/office/powerpoint/2010/main" val="1738189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82063" y="4857369"/>
            <a:ext cx="83820" cy="150041"/>
          </a:xfrm>
          <a:prstGeom prst="rect">
            <a:avLst/>
          </a:prstGeom>
        </p:spPr>
        <p:txBody>
          <a:bodyPr vert="horz" wrap="square" lIns="0" tIns="0" rIns="0" bIns="0" rtlCol="0">
            <a:spAutoFit/>
          </a:bodyPr>
          <a:lstStyle/>
          <a:p>
            <a:pPr marL="9525"/>
            <a:r>
              <a:rPr sz="975" b="1" spc="-38" dirty="0">
                <a:solidFill>
                  <a:srgbClr val="7E7E7E"/>
                </a:solidFill>
                <a:latin typeface="Arial"/>
                <a:cs typeface="Arial"/>
              </a:rPr>
              <a:t>1</a:t>
            </a:r>
            <a:endParaRPr sz="975">
              <a:latin typeface="Arial"/>
              <a:cs typeface="Arial"/>
            </a:endParaRPr>
          </a:p>
        </p:txBody>
      </p:sp>
      <p:sp>
        <p:nvSpPr>
          <p:cNvPr id="4" name="object 4"/>
          <p:cNvSpPr txBox="1">
            <a:spLocks noGrp="1"/>
          </p:cNvSpPr>
          <p:nvPr>
            <p:ph type="title"/>
          </p:nvPr>
        </p:nvSpPr>
        <p:spPr>
          <a:xfrm>
            <a:off x="484251" y="244316"/>
            <a:ext cx="5730240" cy="369332"/>
          </a:xfrm>
          <a:prstGeom prst="rect">
            <a:avLst/>
          </a:prstGeom>
        </p:spPr>
        <p:txBody>
          <a:bodyPr vert="horz" wrap="square" lIns="0" tIns="0" rIns="0" bIns="0" numCol="1" rtlCol="0" anchor="t" anchorCtr="0" compatLnSpc="1">
            <a:prstTxWarp prst="textNoShape">
              <a:avLst/>
            </a:prstTxWarp>
            <a:spAutoFit/>
          </a:bodyPr>
          <a:lstStyle/>
          <a:p>
            <a:pPr marL="9525">
              <a:tabLst>
                <a:tab pos="2964180" algn="l"/>
              </a:tabLst>
            </a:pPr>
            <a:r>
              <a:rPr spc="-101" dirty="0"/>
              <a:t>Proof-of-Concept</a:t>
            </a:r>
            <a:r>
              <a:rPr spc="-135" dirty="0"/>
              <a:t> </a:t>
            </a:r>
            <a:r>
              <a:rPr spc="-64" dirty="0"/>
              <a:t>Pilot:	</a:t>
            </a:r>
            <a:r>
              <a:rPr spc="-165" dirty="0"/>
              <a:t>Testing </a:t>
            </a:r>
            <a:r>
              <a:rPr spc="-38" dirty="0"/>
              <a:t>the</a:t>
            </a:r>
            <a:r>
              <a:rPr spc="-131" dirty="0"/>
              <a:t> </a:t>
            </a:r>
            <a:r>
              <a:rPr spc="-127" dirty="0"/>
              <a:t>Hypothesis</a:t>
            </a:r>
          </a:p>
        </p:txBody>
      </p:sp>
      <p:sp>
        <p:nvSpPr>
          <p:cNvPr id="5" name="object 5"/>
          <p:cNvSpPr/>
          <p:nvPr/>
        </p:nvSpPr>
        <p:spPr>
          <a:xfrm>
            <a:off x="278893" y="755522"/>
            <a:ext cx="8641556" cy="0"/>
          </a:xfrm>
          <a:custGeom>
            <a:avLst/>
            <a:gdLst/>
            <a:ahLst/>
            <a:cxnLst/>
            <a:rect l="l" t="t" r="r" b="b"/>
            <a:pathLst>
              <a:path w="11522075">
                <a:moveTo>
                  <a:pt x="0" y="0"/>
                </a:moveTo>
                <a:lnTo>
                  <a:pt x="11521694" y="0"/>
                </a:lnTo>
              </a:path>
            </a:pathLst>
          </a:custGeom>
          <a:ln w="12192">
            <a:solidFill>
              <a:srgbClr val="4471C4"/>
            </a:solidFill>
          </a:ln>
        </p:spPr>
        <p:txBody>
          <a:bodyPr wrap="square" lIns="0" tIns="0" rIns="0" bIns="0" rtlCol="0"/>
          <a:lstStyle/>
          <a:p>
            <a:endParaRPr/>
          </a:p>
        </p:txBody>
      </p:sp>
      <p:sp>
        <p:nvSpPr>
          <p:cNvPr id="6" name="object 6"/>
          <p:cNvSpPr txBox="1"/>
          <p:nvPr/>
        </p:nvSpPr>
        <p:spPr>
          <a:xfrm>
            <a:off x="763525"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476" algn="ctr">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1</a:t>
            </a:r>
            <a:endParaRPr>
              <a:latin typeface="Arial"/>
              <a:cs typeface="Arial"/>
            </a:endParaRPr>
          </a:p>
          <a:p>
            <a:pPr algn="ctr">
              <a:lnSpc>
                <a:spcPct val="100000"/>
              </a:lnSpc>
            </a:pPr>
            <a:r>
              <a:rPr spc="-30" dirty="0">
                <a:solidFill>
                  <a:srgbClr val="FFFFFF"/>
                </a:solidFill>
                <a:latin typeface="Arial"/>
                <a:cs typeface="Arial"/>
              </a:rPr>
              <a:t>“Trials”</a:t>
            </a:r>
            <a:endParaRPr>
              <a:latin typeface="Arial"/>
              <a:cs typeface="Arial"/>
            </a:endParaRPr>
          </a:p>
        </p:txBody>
      </p:sp>
      <p:sp>
        <p:nvSpPr>
          <p:cNvPr id="7" name="object 7"/>
          <p:cNvSpPr txBox="1"/>
          <p:nvPr/>
        </p:nvSpPr>
        <p:spPr>
          <a:xfrm>
            <a:off x="877633" y="1770220"/>
            <a:ext cx="1267778"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86" dirty="0">
                <a:latin typeface="Arial"/>
                <a:cs typeface="Arial"/>
              </a:rPr>
              <a:t> </a:t>
            </a:r>
            <a:r>
              <a:rPr sz="1200" spc="-30" dirty="0">
                <a:latin typeface="Arial"/>
                <a:cs typeface="Arial"/>
              </a:rPr>
              <a:t>Eligibility  </a:t>
            </a:r>
            <a:r>
              <a:rPr sz="1200" spc="-79" dirty="0">
                <a:latin typeface="Arial"/>
                <a:cs typeface="Arial"/>
              </a:rPr>
              <a:t>Open </a:t>
            </a:r>
            <a:r>
              <a:rPr sz="1200" spc="-143" dirty="0">
                <a:latin typeface="Arial"/>
                <a:cs typeface="Arial"/>
              </a:rPr>
              <a:t>NCTN </a:t>
            </a:r>
            <a:r>
              <a:rPr sz="1200" spc="-71" dirty="0">
                <a:latin typeface="Arial"/>
                <a:cs typeface="Arial"/>
              </a:rPr>
              <a:t>Trials  </a:t>
            </a:r>
            <a:r>
              <a:rPr sz="1200" spc="-86" dirty="0">
                <a:latin typeface="Arial"/>
                <a:cs typeface="Arial"/>
              </a:rPr>
              <a:t>N=~360</a:t>
            </a:r>
            <a:endParaRPr sz="1200" dirty="0">
              <a:latin typeface="Arial"/>
              <a:cs typeface="Arial"/>
            </a:endParaRPr>
          </a:p>
        </p:txBody>
      </p:sp>
      <p:sp>
        <p:nvSpPr>
          <p:cNvPr id="8" name="object 8"/>
          <p:cNvSpPr txBox="1"/>
          <p:nvPr/>
        </p:nvSpPr>
        <p:spPr>
          <a:xfrm>
            <a:off x="5245227"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268129">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2</a:t>
            </a:r>
            <a:endParaRPr>
              <a:latin typeface="Arial"/>
              <a:cs typeface="Arial"/>
            </a:endParaRPr>
          </a:p>
          <a:p>
            <a:pPr marL="269558"/>
            <a:r>
              <a:rPr spc="-34" dirty="0">
                <a:solidFill>
                  <a:srgbClr val="FFFFFF"/>
                </a:solidFill>
                <a:latin typeface="Arial"/>
                <a:cs typeface="Arial"/>
              </a:rPr>
              <a:t>“Patients”</a:t>
            </a:r>
            <a:endParaRPr>
              <a:latin typeface="Arial"/>
              <a:cs typeface="Arial"/>
            </a:endParaRPr>
          </a:p>
        </p:txBody>
      </p:sp>
      <p:sp>
        <p:nvSpPr>
          <p:cNvPr id="9" name="object 9"/>
          <p:cNvSpPr txBox="1"/>
          <p:nvPr/>
        </p:nvSpPr>
        <p:spPr>
          <a:xfrm>
            <a:off x="6579641" y="3436046"/>
            <a:ext cx="1803559" cy="553998"/>
          </a:xfrm>
          <a:prstGeom prst="rect">
            <a:avLst/>
          </a:prstGeom>
        </p:spPr>
        <p:txBody>
          <a:bodyPr vert="horz" wrap="square" lIns="0" tIns="0" rIns="0" bIns="0" rtlCol="0">
            <a:spAutoFit/>
          </a:bodyPr>
          <a:lstStyle/>
          <a:p>
            <a:pPr marL="9525" marR="3810" algn="ctr"/>
            <a:r>
              <a:rPr sz="1200" spc="-56" dirty="0">
                <a:latin typeface="Arial"/>
                <a:cs typeface="Arial"/>
              </a:rPr>
              <a:t>Expert </a:t>
            </a:r>
            <a:r>
              <a:rPr sz="1200" spc="-60" dirty="0">
                <a:latin typeface="Arial"/>
                <a:cs typeface="Arial"/>
              </a:rPr>
              <a:t>ranked </a:t>
            </a:r>
            <a:r>
              <a:rPr sz="1200" spc="-15" dirty="0">
                <a:latin typeface="Arial"/>
                <a:cs typeface="Arial"/>
              </a:rPr>
              <a:t>list </a:t>
            </a:r>
            <a:r>
              <a:rPr sz="1200" spc="-4" dirty="0">
                <a:latin typeface="Arial"/>
                <a:cs typeface="Arial"/>
              </a:rPr>
              <a:t>of </a:t>
            </a:r>
            <a:r>
              <a:rPr sz="1200" spc="-23" dirty="0">
                <a:latin typeface="Arial"/>
                <a:cs typeface="Arial"/>
              </a:rPr>
              <a:t>trials</a:t>
            </a:r>
            <a:r>
              <a:rPr sz="1200" spc="-225" dirty="0">
                <a:latin typeface="Arial"/>
                <a:cs typeface="Arial"/>
              </a:rPr>
              <a:t> </a:t>
            </a:r>
            <a:r>
              <a:rPr sz="1200" spc="-8" dirty="0">
                <a:latin typeface="Arial"/>
                <a:cs typeface="Arial"/>
              </a:rPr>
              <a:t>for  </a:t>
            </a:r>
            <a:r>
              <a:rPr sz="1200" spc="-75" dirty="0">
                <a:latin typeface="Arial"/>
                <a:cs typeface="Arial"/>
              </a:rPr>
              <a:t>each </a:t>
            </a:r>
            <a:r>
              <a:rPr sz="1200" spc="-8" dirty="0">
                <a:latin typeface="Arial"/>
                <a:cs typeface="Arial"/>
              </a:rPr>
              <a:t>of </a:t>
            </a:r>
            <a:r>
              <a:rPr sz="1200" spc="-19" dirty="0">
                <a:latin typeface="Arial"/>
                <a:cs typeface="Arial"/>
              </a:rPr>
              <a:t>the </a:t>
            </a:r>
            <a:r>
              <a:rPr sz="1200" spc="-34" dirty="0">
                <a:latin typeface="Arial"/>
                <a:cs typeface="Arial"/>
              </a:rPr>
              <a:t>patients </a:t>
            </a:r>
            <a:r>
              <a:rPr sz="1200" spc="-19" dirty="0">
                <a:latin typeface="Arial"/>
                <a:cs typeface="Arial"/>
              </a:rPr>
              <a:t>in  </a:t>
            </a:r>
            <a:r>
              <a:rPr sz="1200" spc="-64" dirty="0">
                <a:latin typeface="Arial"/>
                <a:cs typeface="Arial"/>
              </a:rPr>
              <a:t>Dataset 2 </a:t>
            </a:r>
            <a:r>
              <a:rPr sz="1200" spc="-15" dirty="0">
                <a:latin typeface="Arial"/>
                <a:cs typeface="Arial"/>
              </a:rPr>
              <a:t>from </a:t>
            </a:r>
            <a:r>
              <a:rPr sz="1200" spc="-64" dirty="0">
                <a:latin typeface="Arial"/>
                <a:cs typeface="Arial"/>
              </a:rPr>
              <a:t>Dataset</a:t>
            </a:r>
            <a:r>
              <a:rPr sz="1200" spc="-124" dirty="0">
                <a:latin typeface="Arial"/>
                <a:cs typeface="Arial"/>
              </a:rPr>
              <a:t> </a:t>
            </a:r>
            <a:r>
              <a:rPr sz="1200" spc="-64" dirty="0">
                <a:latin typeface="Arial"/>
                <a:cs typeface="Arial"/>
              </a:rPr>
              <a:t>1</a:t>
            </a:r>
            <a:endParaRPr sz="1200" dirty="0">
              <a:latin typeface="Arial"/>
              <a:cs typeface="Arial"/>
            </a:endParaRPr>
          </a:p>
        </p:txBody>
      </p:sp>
      <p:sp>
        <p:nvSpPr>
          <p:cNvPr id="10" name="object 10"/>
          <p:cNvSpPr txBox="1"/>
          <p:nvPr/>
        </p:nvSpPr>
        <p:spPr>
          <a:xfrm>
            <a:off x="2770632" y="2218562"/>
            <a:ext cx="1884998" cy="838402"/>
          </a:xfrm>
          <a:prstGeom prst="rect">
            <a:avLst/>
          </a:prstGeom>
          <a:solidFill>
            <a:srgbClr val="00AF50"/>
          </a:solidFill>
          <a:ln w="6096">
            <a:solidFill>
              <a:srgbClr val="4471C4"/>
            </a:solidFill>
          </a:ln>
        </p:spPr>
        <p:txBody>
          <a:bodyPr vert="horz" wrap="square" lIns="0" tIns="95726" rIns="0" bIns="0" rtlCol="0">
            <a:spAutoFit/>
          </a:bodyPr>
          <a:lstStyle/>
          <a:p>
            <a:pPr marL="450056" marR="444818" algn="ctr">
              <a:lnSpc>
                <a:spcPct val="101699"/>
              </a:lnSpc>
              <a:spcBef>
                <a:spcPts val="754"/>
              </a:spcBef>
            </a:pPr>
            <a:r>
              <a:rPr sz="1575" spc="-45" dirty="0">
                <a:solidFill>
                  <a:srgbClr val="FFFFFF"/>
                </a:solidFill>
                <a:latin typeface="Arial"/>
                <a:cs typeface="Arial"/>
              </a:rPr>
              <a:t>Patient</a:t>
            </a:r>
            <a:r>
              <a:rPr sz="1575" spc="-127" dirty="0">
                <a:solidFill>
                  <a:srgbClr val="FFFFFF"/>
                </a:solidFill>
                <a:latin typeface="Arial"/>
                <a:cs typeface="Arial"/>
              </a:rPr>
              <a:t> </a:t>
            </a:r>
            <a:r>
              <a:rPr sz="1575" spc="-68" dirty="0">
                <a:solidFill>
                  <a:srgbClr val="FFFFFF"/>
                </a:solidFill>
                <a:latin typeface="Arial"/>
                <a:cs typeface="Arial"/>
              </a:rPr>
              <a:t>Trial  </a:t>
            </a:r>
            <a:r>
              <a:rPr sz="1575" spc="-56" dirty="0">
                <a:solidFill>
                  <a:srgbClr val="FFFFFF"/>
                </a:solidFill>
                <a:latin typeface="Arial"/>
                <a:cs typeface="Arial"/>
              </a:rPr>
              <a:t>Matches  </a:t>
            </a:r>
            <a:r>
              <a:rPr sz="1575" spc="30" dirty="0">
                <a:solidFill>
                  <a:srgbClr val="FFFFFF"/>
                </a:solidFill>
                <a:latin typeface="Arial"/>
                <a:cs typeface="Arial"/>
              </a:rPr>
              <a:t>“Output”</a:t>
            </a:r>
            <a:endParaRPr sz="1575">
              <a:latin typeface="Arial"/>
              <a:cs typeface="Arial"/>
            </a:endParaRPr>
          </a:p>
        </p:txBody>
      </p:sp>
      <p:sp>
        <p:nvSpPr>
          <p:cNvPr id="11" name="object 11"/>
          <p:cNvSpPr txBox="1"/>
          <p:nvPr/>
        </p:nvSpPr>
        <p:spPr>
          <a:xfrm>
            <a:off x="6600825" y="2612899"/>
            <a:ext cx="1746885" cy="737221"/>
          </a:xfrm>
          <a:prstGeom prst="rect">
            <a:avLst/>
          </a:prstGeom>
          <a:solidFill>
            <a:srgbClr val="006FC0"/>
          </a:solidFill>
          <a:ln w="6095">
            <a:solidFill>
              <a:srgbClr val="4471C4"/>
            </a:solidFill>
          </a:ln>
        </p:spPr>
        <p:txBody>
          <a:bodyPr vert="horz" wrap="square" lIns="0" tIns="181451" rIns="0" bIns="0" rtlCol="0">
            <a:spAutoFit/>
          </a:bodyPr>
          <a:lstStyle/>
          <a:p>
            <a:pPr marL="476" algn="ctr">
              <a:spcBef>
                <a:spcPts val="1429"/>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3</a:t>
            </a:r>
            <a:endParaRPr>
              <a:latin typeface="Arial"/>
              <a:cs typeface="Arial"/>
            </a:endParaRPr>
          </a:p>
          <a:p>
            <a:pPr algn="ctr">
              <a:lnSpc>
                <a:spcPct val="100000"/>
              </a:lnSpc>
            </a:pPr>
            <a:r>
              <a:rPr spc="-94" dirty="0">
                <a:solidFill>
                  <a:srgbClr val="FFFFFF"/>
                </a:solidFill>
                <a:latin typeface="Arial"/>
                <a:cs typeface="Arial"/>
              </a:rPr>
              <a:t>“Ranked</a:t>
            </a:r>
            <a:r>
              <a:rPr spc="-176" dirty="0">
                <a:solidFill>
                  <a:srgbClr val="FFFFFF"/>
                </a:solidFill>
                <a:latin typeface="Arial"/>
                <a:cs typeface="Arial"/>
              </a:rPr>
              <a:t> </a:t>
            </a:r>
            <a:r>
              <a:rPr spc="-68" dirty="0">
                <a:solidFill>
                  <a:srgbClr val="FFFFFF"/>
                </a:solidFill>
                <a:latin typeface="Arial"/>
                <a:cs typeface="Arial"/>
              </a:rPr>
              <a:t>Trials”</a:t>
            </a:r>
            <a:endParaRPr>
              <a:latin typeface="Arial"/>
              <a:cs typeface="Arial"/>
            </a:endParaRPr>
          </a:p>
        </p:txBody>
      </p:sp>
      <p:sp>
        <p:nvSpPr>
          <p:cNvPr id="12" name="object 12"/>
          <p:cNvSpPr txBox="1"/>
          <p:nvPr/>
        </p:nvSpPr>
        <p:spPr>
          <a:xfrm>
            <a:off x="5416258" y="1762981"/>
            <a:ext cx="1155859"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79" dirty="0">
                <a:latin typeface="Arial"/>
                <a:cs typeface="Arial"/>
              </a:rPr>
              <a:t> </a:t>
            </a:r>
            <a:r>
              <a:rPr sz="1200" spc="-19" dirty="0">
                <a:latin typeface="Arial"/>
                <a:cs typeface="Arial"/>
              </a:rPr>
              <a:t>patient  </a:t>
            </a:r>
            <a:r>
              <a:rPr sz="1200" spc="-49" dirty="0">
                <a:latin typeface="Arial"/>
                <a:cs typeface="Arial"/>
              </a:rPr>
              <a:t>characteristics  </a:t>
            </a:r>
            <a:r>
              <a:rPr sz="1200" spc="-86" dirty="0">
                <a:latin typeface="Arial"/>
                <a:cs typeface="Arial"/>
              </a:rPr>
              <a:t>N=~100</a:t>
            </a:r>
            <a:endParaRPr sz="1200" dirty="0">
              <a:latin typeface="Arial"/>
              <a:cs typeface="Arial"/>
            </a:endParaRPr>
          </a:p>
        </p:txBody>
      </p:sp>
      <p:sp>
        <p:nvSpPr>
          <p:cNvPr id="13" name="object 13"/>
          <p:cNvSpPr txBox="1"/>
          <p:nvPr/>
        </p:nvSpPr>
        <p:spPr>
          <a:xfrm>
            <a:off x="2770632" y="954404"/>
            <a:ext cx="1884998" cy="734881"/>
          </a:xfrm>
          <a:prstGeom prst="rect">
            <a:avLst/>
          </a:prstGeom>
          <a:solidFill>
            <a:srgbClr val="FFC000"/>
          </a:solidFill>
          <a:ln w="6096">
            <a:solidFill>
              <a:srgbClr val="4471C4"/>
            </a:solidFill>
          </a:ln>
        </p:spPr>
        <p:txBody>
          <a:bodyPr vert="horz" wrap="square" lIns="0" tIns="1905" rIns="0" bIns="0" rtlCol="0">
            <a:spAutoFit/>
          </a:bodyPr>
          <a:lstStyle/>
          <a:p>
            <a:pPr>
              <a:spcBef>
                <a:spcPts val="15"/>
              </a:spcBef>
            </a:pPr>
            <a:endParaRPr sz="1163">
              <a:latin typeface="Times New Roman"/>
              <a:cs typeface="Times New Roman"/>
            </a:endParaRPr>
          </a:p>
          <a:p>
            <a:pPr marL="150495" marR="144304" algn="ctr"/>
            <a:r>
              <a:rPr sz="1200" i="1" spc="-64" dirty="0">
                <a:latin typeface="Arial"/>
                <a:cs typeface="Arial"/>
              </a:rPr>
              <a:t>Computer </a:t>
            </a:r>
            <a:r>
              <a:rPr sz="1200" i="1" spc="-60" dirty="0">
                <a:latin typeface="Arial"/>
                <a:cs typeface="Arial"/>
              </a:rPr>
              <a:t>runs </a:t>
            </a:r>
            <a:r>
              <a:rPr sz="1200" i="1" dirty="0">
                <a:latin typeface="Arial"/>
                <a:cs typeface="Arial"/>
              </a:rPr>
              <a:t>“script”</a:t>
            </a:r>
            <a:r>
              <a:rPr sz="1200" i="1" spc="-53" dirty="0">
                <a:latin typeface="Arial"/>
                <a:cs typeface="Arial"/>
              </a:rPr>
              <a:t> </a:t>
            </a:r>
            <a:r>
              <a:rPr sz="1200" i="1" spc="-4" dirty="0">
                <a:latin typeface="Arial"/>
                <a:cs typeface="Arial"/>
              </a:rPr>
              <a:t>to  </a:t>
            </a:r>
            <a:r>
              <a:rPr sz="1200" i="1" spc="-26" dirty="0">
                <a:latin typeface="Arial"/>
                <a:cs typeface="Arial"/>
              </a:rPr>
              <a:t>Match </a:t>
            </a:r>
            <a:r>
              <a:rPr sz="1200" i="1" spc="-41" dirty="0">
                <a:latin typeface="Arial"/>
                <a:cs typeface="Arial"/>
              </a:rPr>
              <a:t>Patient </a:t>
            </a:r>
            <a:r>
              <a:rPr sz="1200" i="1" spc="-49" dirty="0">
                <a:latin typeface="Arial"/>
                <a:cs typeface="Arial"/>
              </a:rPr>
              <a:t>Data </a:t>
            </a:r>
            <a:r>
              <a:rPr sz="1200" i="1" spc="4" dirty="0">
                <a:latin typeface="Arial"/>
                <a:cs typeface="Arial"/>
              </a:rPr>
              <a:t>with  </a:t>
            </a:r>
            <a:r>
              <a:rPr sz="1200" i="1" spc="-49" dirty="0">
                <a:latin typeface="Arial"/>
                <a:cs typeface="Arial"/>
              </a:rPr>
              <a:t>Trial</a:t>
            </a:r>
            <a:r>
              <a:rPr sz="1200" i="1" spc="-139" dirty="0">
                <a:latin typeface="Arial"/>
                <a:cs typeface="Arial"/>
              </a:rPr>
              <a:t> </a:t>
            </a:r>
            <a:r>
              <a:rPr sz="1200" i="1" spc="-49" dirty="0">
                <a:latin typeface="Arial"/>
                <a:cs typeface="Arial"/>
              </a:rPr>
              <a:t>Data</a:t>
            </a:r>
            <a:endParaRPr sz="1200">
              <a:latin typeface="Arial"/>
              <a:cs typeface="Arial"/>
            </a:endParaRPr>
          </a:p>
        </p:txBody>
      </p:sp>
      <p:sp>
        <p:nvSpPr>
          <p:cNvPr id="14" name="object 14"/>
          <p:cNvSpPr/>
          <p:nvPr/>
        </p:nvSpPr>
        <p:spPr>
          <a:xfrm>
            <a:off x="2245995" y="1383221"/>
            <a:ext cx="524828" cy="57150"/>
          </a:xfrm>
          <a:custGeom>
            <a:avLst/>
            <a:gdLst/>
            <a:ahLst/>
            <a:cxnLst/>
            <a:rect l="l" t="t" r="r" b="b"/>
            <a:pathLst>
              <a:path w="699770" h="76200">
                <a:moveTo>
                  <a:pt x="687455" y="31750"/>
                </a:moveTo>
                <a:lnTo>
                  <a:pt x="636142" y="31750"/>
                </a:lnTo>
                <a:lnTo>
                  <a:pt x="636269" y="44450"/>
                </a:lnTo>
                <a:lnTo>
                  <a:pt x="623538" y="44498"/>
                </a:lnTo>
                <a:lnTo>
                  <a:pt x="623697" y="76200"/>
                </a:lnTo>
                <a:lnTo>
                  <a:pt x="699769" y="37845"/>
                </a:lnTo>
                <a:lnTo>
                  <a:pt x="687455" y="31750"/>
                </a:lnTo>
                <a:close/>
              </a:path>
              <a:path w="699770" h="76200">
                <a:moveTo>
                  <a:pt x="623474" y="31798"/>
                </a:moveTo>
                <a:lnTo>
                  <a:pt x="0" y="34162"/>
                </a:lnTo>
                <a:lnTo>
                  <a:pt x="0" y="46862"/>
                </a:lnTo>
                <a:lnTo>
                  <a:pt x="623538" y="44498"/>
                </a:lnTo>
                <a:lnTo>
                  <a:pt x="623474" y="31798"/>
                </a:lnTo>
                <a:close/>
              </a:path>
              <a:path w="699770" h="76200">
                <a:moveTo>
                  <a:pt x="636142" y="31750"/>
                </a:moveTo>
                <a:lnTo>
                  <a:pt x="623474" y="31798"/>
                </a:lnTo>
                <a:lnTo>
                  <a:pt x="623538" y="44498"/>
                </a:lnTo>
                <a:lnTo>
                  <a:pt x="636269" y="44450"/>
                </a:lnTo>
                <a:lnTo>
                  <a:pt x="636142" y="31750"/>
                </a:lnTo>
                <a:close/>
              </a:path>
              <a:path w="699770" h="76200">
                <a:moveTo>
                  <a:pt x="623315" y="0"/>
                </a:moveTo>
                <a:lnTo>
                  <a:pt x="623474" y="31798"/>
                </a:lnTo>
                <a:lnTo>
                  <a:pt x="687455" y="31750"/>
                </a:lnTo>
                <a:lnTo>
                  <a:pt x="623315" y="0"/>
                </a:lnTo>
                <a:close/>
              </a:path>
            </a:pathLst>
          </a:custGeom>
          <a:solidFill>
            <a:srgbClr val="000000"/>
          </a:solidFill>
        </p:spPr>
        <p:txBody>
          <a:bodyPr wrap="square" lIns="0" tIns="0" rIns="0" bIns="0" rtlCol="0"/>
          <a:lstStyle/>
          <a:p>
            <a:endParaRPr/>
          </a:p>
        </p:txBody>
      </p:sp>
      <p:sp>
        <p:nvSpPr>
          <p:cNvPr id="15" name="object 15"/>
          <p:cNvSpPr/>
          <p:nvPr/>
        </p:nvSpPr>
        <p:spPr>
          <a:xfrm>
            <a:off x="4655439" y="1383221"/>
            <a:ext cx="590074" cy="57150"/>
          </a:xfrm>
          <a:custGeom>
            <a:avLst/>
            <a:gdLst/>
            <a:ahLst/>
            <a:cxnLst/>
            <a:rect l="l" t="t" r="r" b="b"/>
            <a:pathLst>
              <a:path w="786765" h="76200">
                <a:moveTo>
                  <a:pt x="76326" y="0"/>
                </a:moveTo>
                <a:lnTo>
                  <a:pt x="0" y="37845"/>
                </a:lnTo>
                <a:lnTo>
                  <a:pt x="76073" y="76200"/>
                </a:lnTo>
                <a:lnTo>
                  <a:pt x="76178" y="44492"/>
                </a:lnTo>
                <a:lnTo>
                  <a:pt x="63500" y="44450"/>
                </a:lnTo>
                <a:lnTo>
                  <a:pt x="63500" y="31750"/>
                </a:lnTo>
                <a:lnTo>
                  <a:pt x="76221" y="31750"/>
                </a:lnTo>
                <a:lnTo>
                  <a:pt x="76326" y="0"/>
                </a:lnTo>
                <a:close/>
              </a:path>
              <a:path w="786765" h="76200">
                <a:moveTo>
                  <a:pt x="76221" y="31792"/>
                </a:moveTo>
                <a:lnTo>
                  <a:pt x="76178" y="44492"/>
                </a:lnTo>
                <a:lnTo>
                  <a:pt x="786256" y="46862"/>
                </a:lnTo>
                <a:lnTo>
                  <a:pt x="786256" y="34162"/>
                </a:lnTo>
                <a:lnTo>
                  <a:pt x="76221" y="31792"/>
                </a:lnTo>
                <a:close/>
              </a:path>
              <a:path w="786765" h="76200">
                <a:moveTo>
                  <a:pt x="63500" y="31750"/>
                </a:moveTo>
                <a:lnTo>
                  <a:pt x="63500" y="44450"/>
                </a:lnTo>
                <a:lnTo>
                  <a:pt x="76178" y="44492"/>
                </a:lnTo>
                <a:lnTo>
                  <a:pt x="76221" y="31792"/>
                </a:lnTo>
                <a:lnTo>
                  <a:pt x="63500" y="31750"/>
                </a:lnTo>
                <a:close/>
              </a:path>
              <a:path w="786765" h="76200">
                <a:moveTo>
                  <a:pt x="76221" y="31750"/>
                </a:moveTo>
                <a:lnTo>
                  <a:pt x="63500" y="31750"/>
                </a:lnTo>
                <a:lnTo>
                  <a:pt x="76221" y="31792"/>
                </a:lnTo>
                <a:close/>
              </a:path>
            </a:pathLst>
          </a:custGeom>
          <a:solidFill>
            <a:srgbClr val="000000"/>
          </a:solidFill>
        </p:spPr>
        <p:txBody>
          <a:bodyPr wrap="square" lIns="0" tIns="0" rIns="0" bIns="0" rtlCol="0"/>
          <a:lstStyle/>
          <a:p>
            <a:endParaRPr/>
          </a:p>
        </p:txBody>
      </p:sp>
      <p:sp>
        <p:nvSpPr>
          <p:cNvPr id="16" name="object 16"/>
          <p:cNvSpPr/>
          <p:nvPr/>
        </p:nvSpPr>
        <p:spPr>
          <a:xfrm>
            <a:off x="3684556" y="1770220"/>
            <a:ext cx="57150" cy="349091"/>
          </a:xfrm>
          <a:custGeom>
            <a:avLst/>
            <a:gdLst/>
            <a:ahLst/>
            <a:cxnLst/>
            <a:rect l="l" t="t" r="r" b="b"/>
            <a:pathLst>
              <a:path w="76200" h="465455">
                <a:moveTo>
                  <a:pt x="31750" y="389000"/>
                </a:moveTo>
                <a:lnTo>
                  <a:pt x="0" y="389000"/>
                </a:lnTo>
                <a:lnTo>
                  <a:pt x="38100" y="465200"/>
                </a:lnTo>
                <a:lnTo>
                  <a:pt x="69850" y="401700"/>
                </a:lnTo>
                <a:lnTo>
                  <a:pt x="31750" y="401700"/>
                </a:lnTo>
                <a:lnTo>
                  <a:pt x="31750" y="389000"/>
                </a:lnTo>
                <a:close/>
              </a:path>
              <a:path w="76200" h="465455">
                <a:moveTo>
                  <a:pt x="44450" y="0"/>
                </a:moveTo>
                <a:lnTo>
                  <a:pt x="31750" y="0"/>
                </a:lnTo>
                <a:lnTo>
                  <a:pt x="31750" y="401700"/>
                </a:lnTo>
                <a:lnTo>
                  <a:pt x="44450" y="401700"/>
                </a:lnTo>
                <a:lnTo>
                  <a:pt x="44450" y="0"/>
                </a:lnTo>
                <a:close/>
              </a:path>
              <a:path w="76200" h="465455">
                <a:moveTo>
                  <a:pt x="76200" y="389000"/>
                </a:moveTo>
                <a:lnTo>
                  <a:pt x="44450" y="389000"/>
                </a:lnTo>
                <a:lnTo>
                  <a:pt x="44450" y="401700"/>
                </a:lnTo>
                <a:lnTo>
                  <a:pt x="69850" y="401700"/>
                </a:lnTo>
                <a:lnTo>
                  <a:pt x="76200" y="389000"/>
                </a:lnTo>
                <a:close/>
              </a:path>
            </a:pathLst>
          </a:custGeom>
          <a:solidFill>
            <a:srgbClr val="000000"/>
          </a:solidFill>
        </p:spPr>
        <p:txBody>
          <a:bodyPr wrap="square" lIns="0" tIns="0" rIns="0" bIns="0" rtlCol="0"/>
          <a:lstStyle/>
          <a:p>
            <a:endParaRPr/>
          </a:p>
        </p:txBody>
      </p:sp>
      <p:sp>
        <p:nvSpPr>
          <p:cNvPr id="17" name="object 17"/>
          <p:cNvSpPr/>
          <p:nvPr/>
        </p:nvSpPr>
        <p:spPr>
          <a:xfrm>
            <a:off x="4911472" y="2505457"/>
            <a:ext cx="1322546" cy="1162526"/>
          </a:xfrm>
          <a:custGeom>
            <a:avLst/>
            <a:gdLst/>
            <a:ahLst/>
            <a:cxnLst/>
            <a:rect l="l" t="t" r="r" b="b"/>
            <a:pathLst>
              <a:path w="1763395" h="1550035">
                <a:moveTo>
                  <a:pt x="1504950" y="0"/>
                </a:moveTo>
                <a:lnTo>
                  <a:pt x="258318" y="0"/>
                </a:lnTo>
                <a:lnTo>
                  <a:pt x="211896" y="4163"/>
                </a:lnTo>
                <a:lnTo>
                  <a:pt x="168200" y="16166"/>
                </a:lnTo>
                <a:lnTo>
                  <a:pt x="127959" y="35277"/>
                </a:lnTo>
                <a:lnTo>
                  <a:pt x="91905" y="60767"/>
                </a:lnTo>
                <a:lnTo>
                  <a:pt x="60767" y="91905"/>
                </a:lnTo>
                <a:lnTo>
                  <a:pt x="35277" y="127959"/>
                </a:lnTo>
                <a:lnTo>
                  <a:pt x="16166" y="168200"/>
                </a:lnTo>
                <a:lnTo>
                  <a:pt x="4163" y="211896"/>
                </a:lnTo>
                <a:lnTo>
                  <a:pt x="0" y="258317"/>
                </a:lnTo>
                <a:lnTo>
                  <a:pt x="0" y="1549908"/>
                </a:lnTo>
                <a:lnTo>
                  <a:pt x="1763268" y="1549908"/>
                </a:lnTo>
                <a:lnTo>
                  <a:pt x="1763268" y="258317"/>
                </a:lnTo>
                <a:lnTo>
                  <a:pt x="1759104" y="211896"/>
                </a:lnTo>
                <a:lnTo>
                  <a:pt x="1747101" y="168200"/>
                </a:lnTo>
                <a:lnTo>
                  <a:pt x="1727990" y="127959"/>
                </a:lnTo>
                <a:lnTo>
                  <a:pt x="1702500" y="91905"/>
                </a:lnTo>
                <a:lnTo>
                  <a:pt x="1671362" y="60767"/>
                </a:lnTo>
                <a:lnTo>
                  <a:pt x="1635308" y="35277"/>
                </a:lnTo>
                <a:lnTo>
                  <a:pt x="1595067" y="16166"/>
                </a:lnTo>
                <a:lnTo>
                  <a:pt x="1551371" y="4163"/>
                </a:lnTo>
                <a:lnTo>
                  <a:pt x="1504950" y="0"/>
                </a:lnTo>
                <a:close/>
              </a:path>
            </a:pathLst>
          </a:custGeom>
          <a:solidFill>
            <a:srgbClr val="FFC000"/>
          </a:solidFill>
        </p:spPr>
        <p:txBody>
          <a:bodyPr wrap="square" lIns="0" tIns="0" rIns="0" bIns="0" rtlCol="0"/>
          <a:lstStyle/>
          <a:p>
            <a:endParaRPr/>
          </a:p>
        </p:txBody>
      </p:sp>
      <p:sp>
        <p:nvSpPr>
          <p:cNvPr id="18" name="object 18"/>
          <p:cNvSpPr/>
          <p:nvPr/>
        </p:nvSpPr>
        <p:spPr>
          <a:xfrm>
            <a:off x="4911472" y="2505457"/>
            <a:ext cx="1322546" cy="1162526"/>
          </a:xfrm>
          <a:custGeom>
            <a:avLst/>
            <a:gdLst/>
            <a:ahLst/>
            <a:cxnLst/>
            <a:rect l="l" t="t" r="r" b="b"/>
            <a:pathLst>
              <a:path w="1763395" h="1550035">
                <a:moveTo>
                  <a:pt x="258318" y="0"/>
                </a:moveTo>
                <a:lnTo>
                  <a:pt x="1504950" y="0"/>
                </a:lnTo>
                <a:lnTo>
                  <a:pt x="1551371" y="4163"/>
                </a:lnTo>
                <a:lnTo>
                  <a:pt x="1595067" y="16166"/>
                </a:lnTo>
                <a:lnTo>
                  <a:pt x="1635308" y="35277"/>
                </a:lnTo>
                <a:lnTo>
                  <a:pt x="1671362" y="60767"/>
                </a:lnTo>
                <a:lnTo>
                  <a:pt x="1702500" y="91905"/>
                </a:lnTo>
                <a:lnTo>
                  <a:pt x="1727990" y="127959"/>
                </a:lnTo>
                <a:lnTo>
                  <a:pt x="1747101" y="168200"/>
                </a:lnTo>
                <a:lnTo>
                  <a:pt x="1759104" y="211896"/>
                </a:lnTo>
                <a:lnTo>
                  <a:pt x="1763268" y="258317"/>
                </a:lnTo>
                <a:lnTo>
                  <a:pt x="1763268" y="1549908"/>
                </a:lnTo>
                <a:lnTo>
                  <a:pt x="0" y="1549908"/>
                </a:lnTo>
                <a:lnTo>
                  <a:pt x="0" y="258317"/>
                </a:lnTo>
                <a:lnTo>
                  <a:pt x="4163" y="211896"/>
                </a:lnTo>
                <a:lnTo>
                  <a:pt x="16166" y="168200"/>
                </a:lnTo>
                <a:lnTo>
                  <a:pt x="35277" y="127959"/>
                </a:lnTo>
                <a:lnTo>
                  <a:pt x="60767" y="91905"/>
                </a:lnTo>
                <a:lnTo>
                  <a:pt x="91905" y="60767"/>
                </a:lnTo>
                <a:lnTo>
                  <a:pt x="127959" y="35277"/>
                </a:lnTo>
                <a:lnTo>
                  <a:pt x="168200" y="16166"/>
                </a:lnTo>
                <a:lnTo>
                  <a:pt x="211896" y="4163"/>
                </a:lnTo>
                <a:lnTo>
                  <a:pt x="258318" y="0"/>
                </a:lnTo>
                <a:close/>
              </a:path>
            </a:pathLst>
          </a:custGeom>
          <a:ln w="6095">
            <a:solidFill>
              <a:srgbClr val="4471C4"/>
            </a:solidFill>
          </a:ln>
        </p:spPr>
        <p:txBody>
          <a:bodyPr wrap="square" lIns="0" tIns="0" rIns="0" bIns="0" rtlCol="0"/>
          <a:lstStyle/>
          <a:p>
            <a:endParaRPr/>
          </a:p>
        </p:txBody>
      </p:sp>
      <p:sp>
        <p:nvSpPr>
          <p:cNvPr id="19" name="object 19"/>
          <p:cNvSpPr txBox="1"/>
          <p:nvPr/>
        </p:nvSpPr>
        <p:spPr>
          <a:xfrm>
            <a:off x="5140643" y="2649092"/>
            <a:ext cx="862965" cy="923330"/>
          </a:xfrm>
          <a:prstGeom prst="rect">
            <a:avLst/>
          </a:prstGeom>
        </p:spPr>
        <p:txBody>
          <a:bodyPr vert="horz" wrap="square" lIns="0" tIns="0" rIns="0" bIns="0" rtlCol="0">
            <a:spAutoFit/>
          </a:bodyPr>
          <a:lstStyle/>
          <a:p>
            <a:pPr marL="9525" marR="3810" indent="953" algn="ctr"/>
            <a:r>
              <a:rPr sz="1200" spc="-79" dirty="0">
                <a:latin typeface="Arial"/>
                <a:cs typeface="Arial"/>
              </a:rPr>
              <a:t>Compare  </a:t>
            </a:r>
            <a:r>
              <a:rPr sz="1200" spc="-38" dirty="0">
                <a:latin typeface="Arial"/>
                <a:cs typeface="Arial"/>
              </a:rPr>
              <a:t>computer  </a:t>
            </a:r>
            <a:r>
              <a:rPr sz="1200" spc="-53" dirty="0">
                <a:latin typeface="Arial"/>
                <a:cs typeface="Arial"/>
              </a:rPr>
              <a:t>generated</a:t>
            </a:r>
            <a:r>
              <a:rPr sz="1200" spc="-124" dirty="0">
                <a:latin typeface="Arial"/>
                <a:cs typeface="Arial"/>
              </a:rPr>
              <a:t> </a:t>
            </a:r>
            <a:r>
              <a:rPr sz="1200" spc="-15" dirty="0">
                <a:latin typeface="Arial"/>
                <a:cs typeface="Arial"/>
              </a:rPr>
              <a:t>list  </a:t>
            </a:r>
            <a:r>
              <a:rPr sz="1200" spc="8" dirty="0">
                <a:latin typeface="Arial"/>
                <a:cs typeface="Arial"/>
              </a:rPr>
              <a:t>with </a:t>
            </a:r>
            <a:r>
              <a:rPr sz="1200" spc="-38" dirty="0">
                <a:latin typeface="Arial"/>
                <a:cs typeface="Arial"/>
              </a:rPr>
              <a:t>expert  </a:t>
            </a:r>
            <a:r>
              <a:rPr sz="1200" spc="-53" dirty="0">
                <a:latin typeface="Arial"/>
                <a:cs typeface="Arial"/>
              </a:rPr>
              <a:t>ranking</a:t>
            </a:r>
            <a:r>
              <a:rPr sz="1200" spc="-120" dirty="0">
                <a:latin typeface="Arial"/>
                <a:cs typeface="Arial"/>
              </a:rPr>
              <a:t> </a:t>
            </a:r>
            <a:r>
              <a:rPr sz="1200" spc="-38" dirty="0">
                <a:latin typeface="Arial"/>
                <a:cs typeface="Arial"/>
              </a:rPr>
              <a:t>lists</a:t>
            </a:r>
            <a:endParaRPr sz="1200">
              <a:latin typeface="Arial"/>
              <a:cs typeface="Arial"/>
            </a:endParaRPr>
          </a:p>
        </p:txBody>
      </p:sp>
      <p:sp>
        <p:nvSpPr>
          <p:cNvPr id="20" name="object 20"/>
          <p:cNvSpPr/>
          <p:nvPr/>
        </p:nvSpPr>
        <p:spPr>
          <a:xfrm>
            <a:off x="4651438" y="2693764"/>
            <a:ext cx="260509" cy="393383"/>
          </a:xfrm>
          <a:custGeom>
            <a:avLst/>
            <a:gdLst/>
            <a:ahLst/>
            <a:cxnLst/>
            <a:rect l="l" t="t" r="r" b="b"/>
            <a:pathLst>
              <a:path w="347345" h="524510">
                <a:moveTo>
                  <a:pt x="299772" y="464026"/>
                </a:moveTo>
                <a:lnTo>
                  <a:pt x="273177" y="481456"/>
                </a:lnTo>
                <a:lnTo>
                  <a:pt x="346837" y="524256"/>
                </a:lnTo>
                <a:lnTo>
                  <a:pt x="341021" y="474599"/>
                </a:lnTo>
                <a:lnTo>
                  <a:pt x="306705" y="474599"/>
                </a:lnTo>
                <a:lnTo>
                  <a:pt x="299772" y="464026"/>
                </a:lnTo>
                <a:close/>
              </a:path>
              <a:path w="347345" h="524510">
                <a:moveTo>
                  <a:pt x="310436" y="457038"/>
                </a:moveTo>
                <a:lnTo>
                  <a:pt x="299772" y="464026"/>
                </a:lnTo>
                <a:lnTo>
                  <a:pt x="306705" y="474599"/>
                </a:lnTo>
                <a:lnTo>
                  <a:pt x="317373" y="467613"/>
                </a:lnTo>
                <a:lnTo>
                  <a:pt x="310436" y="457038"/>
                </a:lnTo>
                <a:close/>
              </a:path>
              <a:path w="347345" h="524510">
                <a:moveTo>
                  <a:pt x="336931" y="439674"/>
                </a:moveTo>
                <a:lnTo>
                  <a:pt x="310436" y="457038"/>
                </a:lnTo>
                <a:lnTo>
                  <a:pt x="317373" y="467613"/>
                </a:lnTo>
                <a:lnTo>
                  <a:pt x="306705" y="474599"/>
                </a:lnTo>
                <a:lnTo>
                  <a:pt x="341021" y="474599"/>
                </a:lnTo>
                <a:lnTo>
                  <a:pt x="336931" y="439674"/>
                </a:lnTo>
                <a:close/>
              </a:path>
              <a:path w="347345" h="524510">
                <a:moveTo>
                  <a:pt x="10668" y="0"/>
                </a:moveTo>
                <a:lnTo>
                  <a:pt x="0" y="6858"/>
                </a:lnTo>
                <a:lnTo>
                  <a:pt x="299772" y="464026"/>
                </a:lnTo>
                <a:lnTo>
                  <a:pt x="310436" y="457038"/>
                </a:lnTo>
                <a:lnTo>
                  <a:pt x="10668" y="0"/>
                </a:lnTo>
                <a:close/>
              </a:path>
            </a:pathLst>
          </a:custGeom>
          <a:solidFill>
            <a:srgbClr val="000000"/>
          </a:solidFill>
        </p:spPr>
        <p:txBody>
          <a:bodyPr wrap="square" lIns="0" tIns="0" rIns="0" bIns="0" rtlCol="0"/>
          <a:lstStyle/>
          <a:p>
            <a:endParaRPr/>
          </a:p>
        </p:txBody>
      </p:sp>
      <p:sp>
        <p:nvSpPr>
          <p:cNvPr id="21" name="object 21"/>
          <p:cNvSpPr/>
          <p:nvPr/>
        </p:nvSpPr>
        <p:spPr>
          <a:xfrm>
            <a:off x="6233921" y="3057906"/>
            <a:ext cx="366713" cy="57150"/>
          </a:xfrm>
          <a:custGeom>
            <a:avLst/>
            <a:gdLst/>
            <a:ahLst/>
            <a:cxnLst/>
            <a:rect l="l" t="t" r="r" b="b"/>
            <a:pathLst>
              <a:path w="488950" h="76200">
                <a:moveTo>
                  <a:pt x="76073" y="0"/>
                </a:moveTo>
                <a:lnTo>
                  <a:pt x="0" y="38481"/>
                </a:lnTo>
                <a:lnTo>
                  <a:pt x="76326" y="76200"/>
                </a:lnTo>
                <a:lnTo>
                  <a:pt x="76221" y="44450"/>
                </a:lnTo>
                <a:lnTo>
                  <a:pt x="63500" y="44450"/>
                </a:lnTo>
                <a:lnTo>
                  <a:pt x="63500" y="31750"/>
                </a:lnTo>
                <a:lnTo>
                  <a:pt x="76178" y="31689"/>
                </a:lnTo>
                <a:lnTo>
                  <a:pt x="76073" y="0"/>
                </a:lnTo>
                <a:close/>
              </a:path>
              <a:path w="488950" h="76200">
                <a:moveTo>
                  <a:pt x="76178" y="31689"/>
                </a:moveTo>
                <a:lnTo>
                  <a:pt x="63500" y="31750"/>
                </a:lnTo>
                <a:lnTo>
                  <a:pt x="63500" y="44450"/>
                </a:lnTo>
                <a:lnTo>
                  <a:pt x="76220" y="44389"/>
                </a:lnTo>
                <a:lnTo>
                  <a:pt x="76178" y="31689"/>
                </a:lnTo>
                <a:close/>
              </a:path>
              <a:path w="488950" h="76200">
                <a:moveTo>
                  <a:pt x="76220" y="44389"/>
                </a:moveTo>
                <a:lnTo>
                  <a:pt x="63500" y="44450"/>
                </a:lnTo>
                <a:lnTo>
                  <a:pt x="76221" y="44450"/>
                </a:lnTo>
                <a:close/>
              </a:path>
              <a:path w="488950" h="76200">
                <a:moveTo>
                  <a:pt x="488950" y="29718"/>
                </a:moveTo>
                <a:lnTo>
                  <a:pt x="76178" y="31689"/>
                </a:lnTo>
                <a:lnTo>
                  <a:pt x="76220" y="44389"/>
                </a:lnTo>
                <a:lnTo>
                  <a:pt x="488950" y="42418"/>
                </a:lnTo>
                <a:lnTo>
                  <a:pt x="488950" y="29718"/>
                </a:lnTo>
                <a:close/>
              </a:path>
            </a:pathLst>
          </a:custGeom>
          <a:solidFill>
            <a:srgbClr val="000000"/>
          </a:solidFill>
        </p:spPr>
        <p:txBody>
          <a:bodyPr wrap="square" lIns="0" tIns="0" rIns="0" bIns="0" rtlCol="0"/>
          <a:lstStyle/>
          <a:p>
            <a:endParaRPr/>
          </a:p>
        </p:txBody>
      </p:sp>
      <p:sp>
        <p:nvSpPr>
          <p:cNvPr id="22" name="object 22"/>
          <p:cNvSpPr txBox="1"/>
          <p:nvPr/>
        </p:nvSpPr>
        <p:spPr>
          <a:xfrm>
            <a:off x="4599432" y="4207383"/>
            <a:ext cx="1978819" cy="666722"/>
          </a:xfrm>
          <a:prstGeom prst="rect">
            <a:avLst/>
          </a:prstGeom>
          <a:solidFill>
            <a:srgbClr val="00AF50"/>
          </a:solidFill>
          <a:ln w="6096">
            <a:solidFill>
              <a:srgbClr val="4471C4"/>
            </a:solidFill>
          </a:ln>
        </p:spPr>
        <p:txBody>
          <a:bodyPr vert="horz" wrap="square" lIns="0" tIns="25718" rIns="0" bIns="0" rtlCol="0">
            <a:spAutoFit/>
          </a:bodyPr>
          <a:lstStyle/>
          <a:p>
            <a:pPr marL="2381" algn="ctr">
              <a:spcBef>
                <a:spcPts val="203"/>
              </a:spcBef>
            </a:pPr>
            <a:r>
              <a:rPr sz="1388" spc="-64" dirty="0">
                <a:solidFill>
                  <a:srgbClr val="FFFFFF"/>
                </a:solidFill>
                <a:latin typeface="Arial"/>
                <a:cs typeface="Arial"/>
              </a:rPr>
              <a:t>Comparison</a:t>
            </a:r>
            <a:r>
              <a:rPr sz="1388" spc="-139" dirty="0">
                <a:solidFill>
                  <a:srgbClr val="FFFFFF"/>
                </a:solidFill>
                <a:latin typeface="Arial"/>
                <a:cs typeface="Arial"/>
              </a:rPr>
              <a:t> </a:t>
            </a:r>
            <a:r>
              <a:rPr sz="1388" spc="-83" dirty="0">
                <a:solidFill>
                  <a:srgbClr val="FFFFFF"/>
                </a:solidFill>
                <a:latin typeface="Arial"/>
                <a:cs typeface="Arial"/>
              </a:rPr>
              <a:t>Results</a:t>
            </a:r>
            <a:endParaRPr sz="1388">
              <a:latin typeface="Arial"/>
              <a:cs typeface="Arial"/>
            </a:endParaRPr>
          </a:p>
          <a:p>
            <a:pPr algn="ctr">
              <a:spcBef>
                <a:spcPts val="8"/>
              </a:spcBef>
            </a:pPr>
            <a:r>
              <a:rPr sz="1388" spc="-233" dirty="0">
                <a:solidFill>
                  <a:srgbClr val="FFFFFF"/>
                </a:solidFill>
                <a:latin typeface="Arial"/>
                <a:cs typeface="Arial"/>
              </a:rPr>
              <a:t>%</a:t>
            </a:r>
            <a:r>
              <a:rPr sz="1388" spc="-139" dirty="0">
                <a:solidFill>
                  <a:srgbClr val="FFFFFF"/>
                </a:solidFill>
                <a:latin typeface="Arial"/>
                <a:cs typeface="Arial"/>
              </a:rPr>
              <a:t> </a:t>
            </a:r>
            <a:r>
              <a:rPr sz="1388" spc="-49" dirty="0">
                <a:solidFill>
                  <a:srgbClr val="FFFFFF"/>
                </a:solidFill>
                <a:latin typeface="Arial"/>
                <a:cs typeface="Arial"/>
              </a:rPr>
              <a:t>agreement</a:t>
            </a:r>
            <a:endParaRPr sz="1388">
              <a:latin typeface="Arial"/>
              <a:cs typeface="Arial"/>
            </a:endParaRPr>
          </a:p>
          <a:p>
            <a:pPr marL="476" algn="ctr">
              <a:spcBef>
                <a:spcPts val="15"/>
              </a:spcBef>
            </a:pPr>
            <a:r>
              <a:rPr sz="1388" spc="23" dirty="0">
                <a:solidFill>
                  <a:srgbClr val="FFFFFF"/>
                </a:solidFill>
                <a:latin typeface="Arial"/>
                <a:cs typeface="Arial"/>
              </a:rPr>
              <a:t>“Output”</a:t>
            </a:r>
            <a:endParaRPr sz="1388">
              <a:latin typeface="Arial"/>
              <a:cs typeface="Arial"/>
            </a:endParaRPr>
          </a:p>
        </p:txBody>
      </p:sp>
      <p:sp>
        <p:nvSpPr>
          <p:cNvPr id="23" name="object 23"/>
          <p:cNvSpPr/>
          <p:nvPr/>
        </p:nvSpPr>
        <p:spPr>
          <a:xfrm>
            <a:off x="5557838" y="3667792"/>
            <a:ext cx="57150" cy="540068"/>
          </a:xfrm>
          <a:custGeom>
            <a:avLst/>
            <a:gdLst/>
            <a:ahLst/>
            <a:cxnLst/>
            <a:rect l="l" t="t" r="r" b="b"/>
            <a:pathLst>
              <a:path w="76200" h="720089">
                <a:moveTo>
                  <a:pt x="31753" y="643697"/>
                </a:moveTo>
                <a:lnTo>
                  <a:pt x="0" y="644652"/>
                </a:lnTo>
                <a:lnTo>
                  <a:pt x="40258" y="719709"/>
                </a:lnTo>
                <a:lnTo>
                  <a:pt x="69545" y="656463"/>
                </a:lnTo>
                <a:lnTo>
                  <a:pt x="32130" y="656463"/>
                </a:lnTo>
                <a:lnTo>
                  <a:pt x="31753" y="643697"/>
                </a:lnTo>
                <a:close/>
              </a:path>
              <a:path w="76200" h="720089">
                <a:moveTo>
                  <a:pt x="44452" y="643316"/>
                </a:moveTo>
                <a:lnTo>
                  <a:pt x="31753" y="643697"/>
                </a:lnTo>
                <a:lnTo>
                  <a:pt x="32130" y="656463"/>
                </a:lnTo>
                <a:lnTo>
                  <a:pt x="44830" y="656082"/>
                </a:lnTo>
                <a:lnTo>
                  <a:pt x="44452" y="643316"/>
                </a:lnTo>
                <a:close/>
              </a:path>
              <a:path w="76200" h="720089">
                <a:moveTo>
                  <a:pt x="76073" y="642366"/>
                </a:moveTo>
                <a:lnTo>
                  <a:pt x="44452" y="643316"/>
                </a:lnTo>
                <a:lnTo>
                  <a:pt x="44830" y="656082"/>
                </a:lnTo>
                <a:lnTo>
                  <a:pt x="32130" y="656463"/>
                </a:lnTo>
                <a:lnTo>
                  <a:pt x="69545" y="656463"/>
                </a:lnTo>
                <a:lnTo>
                  <a:pt x="76073" y="642366"/>
                </a:lnTo>
                <a:close/>
              </a:path>
              <a:path w="76200" h="720089">
                <a:moveTo>
                  <a:pt x="25400" y="0"/>
                </a:moveTo>
                <a:lnTo>
                  <a:pt x="12700" y="254"/>
                </a:lnTo>
                <a:lnTo>
                  <a:pt x="31753" y="643697"/>
                </a:lnTo>
                <a:lnTo>
                  <a:pt x="44452" y="643316"/>
                </a:lnTo>
                <a:lnTo>
                  <a:pt x="254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944001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13644"/>
            <a:ext cx="8165592" cy="317395"/>
          </a:xfrm>
        </p:spPr>
        <p:txBody>
          <a:bodyPr/>
          <a:lstStyle/>
          <a:p>
            <a:r>
              <a:rPr lang="en-US" dirty="0"/>
              <a:t>Structuring Criteria Using </a:t>
            </a:r>
            <a:r>
              <a:rPr lang="en-US" dirty="0" smtClean="0"/>
              <a:t>EVS Terminology and Boolean </a:t>
            </a:r>
            <a:r>
              <a:rPr lang="en-US" dirty="0"/>
              <a:t>Logic</a:t>
            </a:r>
          </a:p>
        </p:txBody>
      </p:sp>
      <p:sp>
        <p:nvSpPr>
          <p:cNvPr id="3" name="Content Placeholder 2"/>
          <p:cNvSpPr>
            <a:spLocks noGrp="1"/>
          </p:cNvSpPr>
          <p:nvPr>
            <p:ph sz="quarter" idx="11"/>
          </p:nvPr>
        </p:nvSpPr>
        <p:spPr>
          <a:xfrm>
            <a:off x="4550981" y="935863"/>
            <a:ext cx="4108387" cy="3600450"/>
          </a:xfrm>
        </p:spPr>
        <p:txBody>
          <a:bodyPr/>
          <a:lstStyle/>
          <a:p>
            <a:r>
              <a:rPr lang="en-US" b="1" dirty="0"/>
              <a:t>Data Set 2</a:t>
            </a:r>
            <a:r>
              <a:rPr lang="en-US" b="1" dirty="0" smtClean="0"/>
              <a:t>: Patient </a:t>
            </a:r>
            <a:r>
              <a:rPr lang="en-US" b="1" dirty="0"/>
              <a:t>Data</a:t>
            </a:r>
          </a:p>
          <a:p>
            <a:pPr lvl="1"/>
            <a:r>
              <a:rPr lang="en-US" dirty="0" smtClean="0"/>
              <a:t>Source: 100 Contact center phone calls</a:t>
            </a:r>
            <a:endParaRPr lang="en-US" dirty="0"/>
          </a:p>
          <a:p>
            <a:pPr lvl="1"/>
            <a:r>
              <a:rPr lang="en-US" dirty="0" smtClean="0"/>
              <a:t>Type: </a:t>
            </a:r>
            <a:r>
              <a:rPr lang="en-US" dirty="0"/>
              <a:t>EVS coded data (Boolean) </a:t>
            </a:r>
            <a:br>
              <a:rPr lang="en-US" dirty="0"/>
            </a:br>
            <a:endParaRPr lang="en-US" dirty="0"/>
          </a:p>
          <a:p>
            <a:r>
              <a:rPr lang="en-US" b="1" dirty="0"/>
              <a:t>Data Set </a:t>
            </a:r>
            <a:r>
              <a:rPr lang="en-US" b="1" dirty="0" smtClean="0"/>
              <a:t>3: Search Rankings</a:t>
            </a:r>
          </a:p>
          <a:p>
            <a:pPr lvl="1"/>
            <a:r>
              <a:rPr lang="en-US" dirty="0" smtClean="0"/>
              <a:t>Source: Expert curation of trial search results</a:t>
            </a:r>
          </a:p>
          <a:p>
            <a:pPr lvl="1"/>
            <a:r>
              <a:rPr lang="en-US" dirty="0" smtClean="0"/>
              <a:t>Type: Rankings</a:t>
            </a:r>
          </a:p>
          <a:p>
            <a:pPr lvl="1"/>
            <a:r>
              <a:rPr lang="en-US" dirty="0" smtClean="0"/>
              <a:t>Status: TBD</a:t>
            </a:r>
            <a:endParaRPr lang="en-US" dirty="0"/>
          </a:p>
        </p:txBody>
      </p:sp>
      <p:cxnSp>
        <p:nvCxnSpPr>
          <p:cNvPr id="5" name="Straight Connector 4">
            <a:extLst>
              <a:ext uri="{FF2B5EF4-FFF2-40B4-BE49-F238E27FC236}">
                <a16:creationId xmlns:a16="http://schemas.microsoft.com/office/drawing/2014/main" xmlns="" id="{3250EB19-F9C6-48CE-B866-FA7073B5A19A}"/>
              </a:ext>
            </a:extLst>
          </p:cNvPr>
          <p:cNvCxnSpPr>
            <a:cxnSpLocks/>
          </p:cNvCxnSpPr>
          <p:nvPr/>
        </p:nvCxnSpPr>
        <p:spPr>
          <a:xfrm>
            <a:off x="493776" y="843608"/>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sz="quarter" idx="11"/>
          </p:nvPr>
        </p:nvSpPr>
        <p:spPr>
          <a:xfrm>
            <a:off x="442594" y="935863"/>
            <a:ext cx="4108387" cy="3600450"/>
          </a:xfrm>
        </p:spPr>
        <p:txBody>
          <a:bodyPr/>
          <a:lstStyle/>
          <a:p>
            <a:r>
              <a:rPr lang="en-US" b="1" dirty="0"/>
              <a:t>Data Set 1:  Eligibility Criteria</a:t>
            </a:r>
            <a:r>
              <a:rPr lang="en-US" dirty="0"/>
              <a:t> </a:t>
            </a:r>
          </a:p>
          <a:p>
            <a:pPr lvl="1"/>
            <a:r>
              <a:rPr lang="en-US" dirty="0" smtClean="0"/>
              <a:t>Source: Clinical Trials Reporting Program) CTRP trials from 342 trials (</a:t>
            </a:r>
            <a:r>
              <a:rPr lang="en-US" sz="2000" dirty="0"/>
              <a:t>2009 to </a:t>
            </a:r>
            <a:r>
              <a:rPr lang="en-US" sz="2000" dirty="0" smtClean="0"/>
              <a:t>2017)</a:t>
            </a:r>
            <a:endParaRPr lang="en-US" dirty="0"/>
          </a:p>
          <a:p>
            <a:pPr lvl="1"/>
            <a:r>
              <a:rPr lang="en-US" dirty="0" smtClean="0"/>
              <a:t>Type: </a:t>
            </a:r>
            <a:r>
              <a:rPr lang="en-US" dirty="0"/>
              <a:t>NCI Enterprise Vocabulary Services </a:t>
            </a:r>
            <a:r>
              <a:rPr lang="en-US" dirty="0" smtClean="0"/>
              <a:t>(EVS) coded data, Boolean expressions</a:t>
            </a:r>
            <a:endParaRPr lang="en-US" dirty="0"/>
          </a:p>
          <a:p>
            <a:pPr lvl="1"/>
            <a:endParaRPr lang="en-US" dirty="0"/>
          </a:p>
        </p:txBody>
      </p:sp>
    </p:spTree>
    <p:extLst>
      <p:ext uri="{BB962C8B-B14F-4D97-AF65-F5344CB8AC3E}">
        <p14:creationId xmlns:p14="http://schemas.microsoft.com/office/powerpoint/2010/main" val="2248261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1: </a:t>
            </a:r>
            <a:r>
              <a:rPr lang="en-US" b="1" dirty="0"/>
              <a:t>Eligibility Criteria </a:t>
            </a:r>
          </a:p>
        </p:txBody>
      </p:sp>
      <p:sp>
        <p:nvSpPr>
          <p:cNvPr id="3" name="Content Placeholder 2"/>
          <p:cNvSpPr>
            <a:spLocks noGrp="1"/>
          </p:cNvSpPr>
          <p:nvPr>
            <p:ph sz="quarter" idx="11"/>
          </p:nvPr>
        </p:nvSpPr>
        <p:spPr/>
        <p:txBody>
          <a:bodyPr/>
          <a:lstStyle/>
          <a:p>
            <a:r>
              <a:rPr lang="en-US" dirty="0" smtClean="0"/>
              <a:t>HIV</a:t>
            </a:r>
            <a:r>
              <a:rPr lang="en-US" dirty="0"/>
              <a:t>, Hemoglobin, Platelets, </a:t>
            </a:r>
            <a:r>
              <a:rPr lang="en-US" dirty="0" smtClean="0"/>
              <a:t>and White blood cell count</a:t>
            </a:r>
          </a:p>
          <a:p>
            <a:endParaRPr lang="en-US" dirty="0" smtClean="0"/>
          </a:p>
          <a:p>
            <a:endParaRPr lang="en-US" dirty="0" smtClean="0"/>
          </a:p>
        </p:txBody>
      </p:sp>
    </p:spTree>
    <p:extLst>
      <p:ext uri="{BB962C8B-B14F-4D97-AF65-F5344CB8AC3E}">
        <p14:creationId xmlns:p14="http://schemas.microsoft.com/office/powerpoint/2010/main" val="1356867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93776" y="464944"/>
            <a:ext cx="8165700" cy="3174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Calibri"/>
              <a:buNone/>
            </a:pPr>
            <a:r>
              <a:rPr lang="en" sz="2400" b="0" i="0" u="none" strike="noStrike" cap="none">
                <a:solidFill>
                  <a:srgbClr val="123E57"/>
                </a:solidFill>
                <a:latin typeface="Calibri"/>
                <a:ea typeface="Calibri"/>
                <a:cs typeface="Calibri"/>
                <a:sym typeface="Calibri"/>
              </a:rPr>
              <a:t>Structuring Eligibility – Example: HIV Criterion with NCI Thes. Terms</a:t>
            </a:r>
            <a:endParaRPr/>
          </a:p>
        </p:txBody>
      </p:sp>
      <p:sp>
        <p:nvSpPr>
          <p:cNvPr id="325" name="Shape 325"/>
          <p:cNvSpPr txBox="1">
            <a:spLocks noGrp="1"/>
          </p:cNvSpPr>
          <p:nvPr>
            <p:ph type="body" idx="1"/>
          </p:nvPr>
        </p:nvSpPr>
        <p:spPr>
          <a:xfrm>
            <a:off x="493776" y="814112"/>
            <a:ext cx="8165700" cy="3387900"/>
          </a:xfrm>
          <a:prstGeom prst="rect">
            <a:avLst/>
          </a:prstGeom>
          <a:noFill/>
          <a:ln>
            <a:noFill/>
          </a:ln>
        </p:spPr>
        <p:txBody>
          <a:bodyPr spcFirstLastPara="1" wrap="square" lIns="68575" tIns="34275" rIns="68575" bIns="34275" anchor="t" anchorCtr="0">
            <a:noAutofit/>
          </a:bodyPr>
          <a:lstStyle/>
          <a:p>
            <a:pPr marL="0" marR="0" lvl="0" indent="6350" algn="l" rtl="0">
              <a:lnSpc>
                <a:spcPct val="80000"/>
              </a:lnSpc>
              <a:spcBef>
                <a:spcPts val="0"/>
              </a:spcBef>
              <a:spcAft>
                <a:spcPts val="0"/>
              </a:spcAft>
              <a:buClr>
                <a:srgbClr val="BB0E3D"/>
              </a:buClr>
              <a:buSzPts val="1900"/>
              <a:buFont typeface="Arial"/>
              <a:buChar char="•"/>
            </a:pPr>
            <a:r>
              <a:rPr lang="en" sz="1900" b="0" i="0" u="none" strike="noStrike" cap="none" dirty="0">
                <a:solidFill>
                  <a:schemeClr val="dk1"/>
                </a:solidFill>
                <a:latin typeface="Calibri"/>
                <a:ea typeface="Calibri"/>
                <a:cs typeface="Calibri"/>
                <a:sym typeface="Calibri"/>
              </a:rPr>
              <a:t>Patients with </a:t>
            </a:r>
            <a:r>
              <a:rPr lang="en" sz="1900" b="0" i="0" u="none" strike="noStrike" cap="none" dirty="0">
                <a:solidFill>
                  <a:schemeClr val="dk1"/>
                </a:solidFill>
                <a:highlight>
                  <a:srgbClr val="00FF00"/>
                </a:highlight>
                <a:latin typeface="Calibri"/>
                <a:ea typeface="Calibri"/>
                <a:cs typeface="Calibri"/>
                <a:sym typeface="Calibri"/>
              </a:rPr>
              <a:t>active</a:t>
            </a:r>
            <a:r>
              <a:rPr lang="en" sz="1900" b="0" i="0" u="none" strike="noStrike" cap="none" dirty="0">
                <a:solidFill>
                  <a:schemeClr val="dk1"/>
                </a:solidFill>
                <a:latin typeface="Calibri"/>
                <a:ea typeface="Calibri"/>
                <a:cs typeface="Calibri"/>
                <a:sym typeface="Calibri"/>
              </a:rPr>
              <a:t> </a:t>
            </a:r>
            <a:r>
              <a:rPr lang="en" sz="1900" b="0" i="0" u="none" strike="noStrike" cap="none" dirty="0">
                <a:solidFill>
                  <a:schemeClr val="dk1"/>
                </a:solidFill>
                <a:highlight>
                  <a:srgbClr val="FFFF00"/>
                </a:highlight>
                <a:latin typeface="Calibri"/>
                <a:ea typeface="Calibri"/>
                <a:cs typeface="Calibri"/>
                <a:sym typeface="Calibri"/>
              </a:rPr>
              <a:t>human immunodeficiency virus (HIV) </a:t>
            </a:r>
            <a:r>
              <a:rPr lang="en" sz="1900" b="0" i="0" u="none" strike="noStrike" cap="none" dirty="0">
                <a:solidFill>
                  <a:schemeClr val="dk1"/>
                </a:solidFill>
                <a:highlight>
                  <a:srgbClr val="00FF00"/>
                </a:highlight>
                <a:latin typeface="Calibri"/>
                <a:ea typeface="Calibri"/>
                <a:cs typeface="Calibri"/>
                <a:sym typeface="Calibri"/>
              </a:rPr>
              <a:t>infection </a:t>
            </a:r>
            <a:r>
              <a:rPr lang="en" sz="1900" b="0" i="0" u="none" strike="noStrike" cap="none" dirty="0">
                <a:solidFill>
                  <a:schemeClr val="dk1"/>
                </a:solidFill>
                <a:latin typeface="Calibri"/>
                <a:ea typeface="Calibri"/>
                <a:cs typeface="Calibri"/>
                <a:sym typeface="Calibri"/>
              </a:rPr>
              <a:t>are eligible [for the clinical trial] if their cluster of differentiation </a:t>
            </a:r>
            <a:r>
              <a:rPr lang="en" sz="1900" b="0" i="0" u="none" strike="noStrike" cap="none" dirty="0">
                <a:solidFill>
                  <a:schemeClr val="dk1"/>
                </a:solidFill>
                <a:highlight>
                  <a:srgbClr val="00FFFF"/>
                </a:highlight>
                <a:latin typeface="Calibri"/>
                <a:ea typeface="Calibri"/>
                <a:cs typeface="Calibri"/>
                <a:sym typeface="Calibri"/>
              </a:rPr>
              <a:t>(CD)4 </a:t>
            </a:r>
            <a:r>
              <a:rPr lang="en" sz="1900" b="0" i="0" u="none" strike="noStrike" cap="none" dirty="0">
                <a:solidFill>
                  <a:schemeClr val="dk1"/>
                </a:solidFill>
                <a:latin typeface="Calibri"/>
                <a:ea typeface="Calibri"/>
                <a:cs typeface="Calibri"/>
                <a:sym typeface="Calibri"/>
              </a:rPr>
              <a:t>count is </a:t>
            </a:r>
            <a:r>
              <a:rPr lang="en" sz="1900" b="0" i="0" u="none" strike="noStrike" cap="none" dirty="0">
                <a:solidFill>
                  <a:schemeClr val="dk1"/>
                </a:solidFill>
                <a:highlight>
                  <a:srgbClr val="FF00FF"/>
                </a:highlight>
                <a:latin typeface="Calibri"/>
                <a:ea typeface="Calibri"/>
                <a:cs typeface="Calibri"/>
                <a:sym typeface="Calibri"/>
              </a:rPr>
              <a:t>&gt;</a:t>
            </a:r>
            <a:r>
              <a:rPr lang="en" sz="1900" b="0" i="0" u="none" strike="noStrike" cap="none" dirty="0">
                <a:solidFill>
                  <a:schemeClr val="dk1"/>
                </a:solidFill>
                <a:latin typeface="Calibri"/>
                <a:ea typeface="Calibri"/>
                <a:cs typeface="Calibri"/>
                <a:sym typeface="Calibri"/>
              </a:rPr>
              <a:t> </a:t>
            </a:r>
            <a:r>
              <a:rPr lang="en" sz="1900" b="0" i="0" u="none" strike="noStrike" cap="none" dirty="0">
                <a:solidFill>
                  <a:schemeClr val="dk1"/>
                </a:solidFill>
                <a:highlight>
                  <a:srgbClr val="FF0000"/>
                </a:highlight>
                <a:latin typeface="Calibri"/>
                <a:ea typeface="Calibri"/>
                <a:cs typeface="Calibri"/>
                <a:sym typeface="Calibri"/>
              </a:rPr>
              <a:t>499/mm</a:t>
            </a:r>
            <a:r>
              <a:rPr lang="en" sz="1900" b="0" i="0" u="none" strike="noStrike" cap="none" baseline="30000" dirty="0">
                <a:solidFill>
                  <a:schemeClr val="dk1"/>
                </a:solidFill>
                <a:highlight>
                  <a:srgbClr val="FF0000"/>
                </a:highlight>
                <a:latin typeface="Calibri"/>
                <a:ea typeface="Calibri"/>
                <a:cs typeface="Calibri"/>
                <a:sym typeface="Calibri"/>
              </a:rPr>
              <a:t>3</a:t>
            </a:r>
            <a:r>
              <a:rPr lang="en" sz="1900" b="0" i="0" u="none" strike="noStrike" cap="none" dirty="0">
                <a:solidFill>
                  <a:schemeClr val="dk1"/>
                </a:solidFill>
                <a:highlight>
                  <a:srgbClr val="FF0000"/>
                </a:highlight>
                <a:latin typeface="Calibri"/>
                <a:ea typeface="Calibri"/>
                <a:cs typeface="Calibri"/>
                <a:sym typeface="Calibri"/>
              </a:rPr>
              <a:t> </a:t>
            </a:r>
            <a:r>
              <a:rPr lang="en" sz="1900" b="0" i="0" u="none" strike="noStrike" cap="none" dirty="0">
                <a:solidFill>
                  <a:schemeClr val="dk1"/>
                </a:solidFill>
                <a:latin typeface="Calibri"/>
                <a:ea typeface="Calibri"/>
                <a:cs typeface="Calibri"/>
                <a:sym typeface="Calibri"/>
              </a:rPr>
              <a:t>and their viral load is </a:t>
            </a:r>
            <a:r>
              <a:rPr lang="en" sz="1900" b="0" i="0" u="none" strike="noStrike" cap="none" dirty="0">
                <a:solidFill>
                  <a:schemeClr val="dk1"/>
                </a:solidFill>
                <a:highlight>
                  <a:srgbClr val="FF00FF"/>
                </a:highlight>
                <a:latin typeface="Calibri"/>
                <a:ea typeface="Calibri"/>
                <a:cs typeface="Calibri"/>
                <a:sym typeface="Calibri"/>
              </a:rPr>
              <a:t>&lt;</a:t>
            </a:r>
            <a:r>
              <a:rPr lang="en" sz="1900" b="0" i="0" u="none" strike="noStrike" cap="none" dirty="0">
                <a:solidFill>
                  <a:schemeClr val="dk1"/>
                </a:solidFill>
                <a:latin typeface="Calibri"/>
                <a:ea typeface="Calibri"/>
                <a:cs typeface="Calibri"/>
                <a:sym typeface="Calibri"/>
              </a:rPr>
              <a:t> </a:t>
            </a:r>
            <a:r>
              <a:rPr lang="en" sz="1900" b="0" i="0" u="none" strike="noStrike" cap="none" dirty="0">
                <a:solidFill>
                  <a:schemeClr val="dk1"/>
                </a:solidFill>
                <a:highlight>
                  <a:srgbClr val="FF0000"/>
                </a:highlight>
                <a:latin typeface="Calibri"/>
                <a:ea typeface="Calibri"/>
                <a:cs typeface="Calibri"/>
                <a:sym typeface="Calibri"/>
              </a:rPr>
              <a:t>50 copies/ml</a:t>
            </a:r>
            <a:r>
              <a:rPr lang="en" sz="1900" b="0" i="0" u="none" strike="noStrike" cap="none" dirty="0">
                <a:solidFill>
                  <a:schemeClr val="dk1"/>
                </a:solidFill>
                <a:latin typeface="Calibri"/>
                <a:ea typeface="Calibri"/>
                <a:cs typeface="Calibri"/>
                <a:sym typeface="Calibri"/>
              </a:rPr>
              <a:t>; use of antiretroviral treatment (</a:t>
            </a:r>
            <a:r>
              <a:rPr lang="en" sz="1900" b="0" i="0" u="none" strike="noStrike" cap="none" dirty="0">
                <a:solidFill>
                  <a:schemeClr val="dk1"/>
                </a:solidFill>
                <a:highlight>
                  <a:srgbClr val="C0C0C0"/>
                </a:highlight>
                <a:latin typeface="Calibri"/>
                <a:ea typeface="Calibri"/>
                <a:cs typeface="Calibri"/>
                <a:sym typeface="Calibri"/>
              </a:rPr>
              <a:t>HAART</a:t>
            </a:r>
            <a:r>
              <a:rPr lang="en" sz="1900" b="0" i="0" u="none" strike="noStrike" cap="none" dirty="0">
                <a:solidFill>
                  <a:schemeClr val="dk1"/>
                </a:solidFill>
                <a:latin typeface="Calibri"/>
                <a:ea typeface="Calibri"/>
                <a:cs typeface="Calibri"/>
                <a:sym typeface="Calibri"/>
              </a:rPr>
              <a:t>) is allowed</a:t>
            </a:r>
            <a:br>
              <a:rPr lang="en" sz="1900" b="0" i="0" u="none" strike="noStrike" cap="none" dirty="0">
                <a:solidFill>
                  <a:schemeClr val="dk1"/>
                </a:solidFill>
                <a:latin typeface="Calibri"/>
                <a:ea typeface="Calibri"/>
                <a:cs typeface="Calibri"/>
                <a:sym typeface="Calibri"/>
              </a:rPr>
            </a:br>
            <a:endParaRPr sz="1900" b="0" i="0" u="none" strike="noStrike" cap="none" dirty="0">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r>
              <a:rPr lang="en" sz="1700" b="1" i="0" u="sng" strike="noStrike" cap="none" dirty="0">
                <a:solidFill>
                  <a:schemeClr val="dk1"/>
                </a:solidFill>
                <a:latin typeface="Calibri"/>
                <a:ea typeface="Calibri"/>
                <a:cs typeface="Calibri"/>
                <a:sym typeface="Calibri"/>
              </a:rPr>
              <a:t>Hybrid Ontology Approach:</a:t>
            </a:r>
            <a:br>
              <a:rPr lang="en" sz="1700" b="1" i="0" u="sng" strike="noStrike" cap="none" dirty="0">
                <a:solidFill>
                  <a:schemeClr val="dk1"/>
                </a:solidFill>
                <a:latin typeface="Calibri"/>
                <a:ea typeface="Calibri"/>
                <a:cs typeface="Calibri"/>
                <a:sym typeface="Calibri"/>
              </a:rPr>
            </a:br>
            <a:r>
              <a:rPr lang="en" sz="1700" b="1" i="0" u="sng" strike="noStrike" cap="none" dirty="0">
                <a:solidFill>
                  <a:schemeClr val="dk1"/>
                </a:solidFill>
                <a:latin typeface="Calibri"/>
                <a:ea typeface="Calibri"/>
                <a:cs typeface="Calibri"/>
                <a:sym typeface="Calibri"/>
              </a:rPr>
              <a:t/>
            </a:r>
            <a:br>
              <a:rPr lang="en" sz="1700" b="1" i="0" u="sng" strike="noStrike" cap="none" dirty="0">
                <a:solidFill>
                  <a:schemeClr val="dk1"/>
                </a:solidFill>
                <a:latin typeface="Calibri"/>
                <a:ea typeface="Calibri"/>
                <a:cs typeface="Calibri"/>
                <a:sym typeface="Calibri"/>
              </a:rPr>
            </a:br>
            <a:r>
              <a:rPr lang="en" sz="1500" b="1" i="0" u="none" strike="noStrike" cap="none" dirty="0">
                <a:solidFill>
                  <a:schemeClr val="dk1"/>
                </a:solidFill>
                <a:latin typeface="Calibri"/>
                <a:ea typeface="Calibri"/>
                <a:cs typeface="Calibri"/>
                <a:sym typeface="Calibri"/>
              </a:rPr>
              <a:t>Level 1 (High detection, some false matches)</a:t>
            </a:r>
            <a:endParaRPr dirty="0"/>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dirty="0">
                <a:solidFill>
                  <a:schemeClr val="dk1"/>
                </a:solidFill>
                <a:latin typeface="Calibri"/>
                <a:ea typeface="Calibri"/>
                <a:cs typeface="Calibri"/>
                <a:sym typeface="Calibri"/>
              </a:rPr>
              <a:t>	HIV Positive</a:t>
            </a:r>
            <a:endParaRPr dirty="0"/>
          </a:p>
          <a:p>
            <a:pPr marL="0" marR="0" lvl="0" indent="0" algn="l" rtl="0">
              <a:lnSpc>
                <a:spcPct val="80000"/>
              </a:lnSpc>
              <a:spcBef>
                <a:spcPts val="800"/>
              </a:spcBef>
              <a:spcAft>
                <a:spcPts val="0"/>
              </a:spcAft>
              <a:buClr>
                <a:schemeClr val="dk1"/>
              </a:buClr>
              <a:buSzPts val="1500"/>
              <a:buFont typeface="Arial"/>
              <a:buNone/>
            </a:pPr>
            <a:r>
              <a:rPr lang="en" sz="1500" b="1" i="0" u="none" strike="noStrike" cap="none" dirty="0">
                <a:solidFill>
                  <a:schemeClr val="dk1"/>
                </a:solidFill>
                <a:latin typeface="Calibri"/>
                <a:ea typeface="Calibri"/>
                <a:cs typeface="Calibri"/>
                <a:sym typeface="Calibri"/>
              </a:rPr>
              <a:t>Level 2 (High detection, additional manual matching needed)</a:t>
            </a:r>
            <a:endParaRPr dirty="0"/>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dirty="0">
                <a:solidFill>
                  <a:schemeClr val="dk1"/>
                </a:solidFill>
                <a:latin typeface="Calibri"/>
                <a:ea typeface="Calibri"/>
                <a:cs typeface="Calibri"/>
                <a:sym typeface="Calibri"/>
              </a:rPr>
              <a:t>	HIV positive AND additional criteria…</a:t>
            </a:r>
            <a:r>
              <a:rPr lang="en" sz="1700" b="0" i="0" u="none" strike="noStrike" cap="none" dirty="0">
                <a:solidFill>
                  <a:schemeClr val="dk1"/>
                </a:solidFill>
                <a:latin typeface="Calibri"/>
                <a:ea typeface="Calibri"/>
                <a:cs typeface="Calibri"/>
                <a:sym typeface="Calibri"/>
              </a:rPr>
              <a:t/>
            </a:r>
            <a:br>
              <a:rPr lang="en" sz="1700" b="0" i="0" u="none" strike="noStrike" cap="none" dirty="0">
                <a:solidFill>
                  <a:schemeClr val="dk1"/>
                </a:solidFill>
                <a:latin typeface="Calibri"/>
                <a:ea typeface="Calibri"/>
                <a:cs typeface="Calibri"/>
                <a:sym typeface="Calibri"/>
              </a:rPr>
            </a:br>
            <a:r>
              <a:rPr lang="en" sz="17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800"/>
              </a:spcBef>
              <a:spcAft>
                <a:spcPts val="0"/>
              </a:spcAft>
              <a:buClr>
                <a:schemeClr val="dk1"/>
              </a:buClr>
              <a:buSzPts val="1700"/>
              <a:buFont typeface="Arial"/>
              <a:buNone/>
            </a:pPr>
            <a:r>
              <a:rPr lang="en" sz="1700" b="0" i="0" u="none" strike="noStrike" cap="none" dirty="0">
                <a:solidFill>
                  <a:schemeClr val="dk1"/>
                </a:solidFill>
                <a:latin typeface="Calibri"/>
                <a:ea typeface="Calibri"/>
                <a:cs typeface="Calibri"/>
                <a:sym typeface="Calibri"/>
              </a:rPr>
              <a:t>Note: Implied that HIV Negative also a match</a:t>
            </a:r>
            <a:endParaRPr dirty="0"/>
          </a:p>
          <a:p>
            <a:pPr marL="0" marR="0" lvl="0" indent="0" algn="l" rtl="0">
              <a:lnSpc>
                <a:spcPct val="80000"/>
              </a:lnSpc>
              <a:spcBef>
                <a:spcPts val="800"/>
              </a:spcBef>
              <a:spcAft>
                <a:spcPts val="0"/>
              </a:spcAft>
              <a:buClr>
                <a:schemeClr val="dk1"/>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dirty="0">
              <a:solidFill>
                <a:schemeClr val="dk1"/>
              </a:solidFill>
              <a:latin typeface="Calibri"/>
              <a:ea typeface="Calibri"/>
              <a:cs typeface="Calibri"/>
              <a:sym typeface="Calibri"/>
            </a:endParaRPr>
          </a:p>
        </p:txBody>
      </p:sp>
      <p:cxnSp>
        <p:nvCxnSpPr>
          <p:cNvPr id="326" name="Shape 326"/>
          <p:cNvCxnSpPr/>
          <p:nvPr/>
        </p:nvCxnSpPr>
        <p:spPr>
          <a:xfrm>
            <a:off x="493776" y="814112"/>
            <a:ext cx="8165700" cy="0"/>
          </a:xfrm>
          <a:prstGeom prst="straightConnector1">
            <a:avLst/>
          </a:prstGeom>
          <a:noFill/>
          <a:ln w="12700" cap="flat" cmpd="sng">
            <a:solidFill>
              <a:schemeClr val="accent1"/>
            </a:solidFill>
            <a:prstDash val="solid"/>
            <a:miter lim="800000"/>
            <a:headEnd type="none" w="sm" len="sm"/>
            <a:tailEnd type="none" w="sm" len="sm"/>
          </a:ln>
        </p:spPr>
      </p:cxnSp>
      <p:sp>
        <p:nvSpPr>
          <p:cNvPr id="328" name="Shape 3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29</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56094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34090"/>
            <a:ext cx="7886700" cy="994172"/>
          </a:xfrm>
        </p:spPr>
        <p:txBody>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3</a:t>
            </a:fld>
            <a:endParaRPr lang="en-US"/>
          </a:p>
        </p:txBody>
      </p:sp>
      <p:pic>
        <p:nvPicPr>
          <p:cNvPr id="5" name="Picture 4"/>
          <p:cNvPicPr>
            <a:picLocks noChangeAspect="1"/>
          </p:cNvPicPr>
          <p:nvPr/>
        </p:nvPicPr>
        <p:blipFill>
          <a:blip r:embed="rId3"/>
          <a:stretch>
            <a:fillRect/>
          </a:stretch>
        </p:blipFill>
        <p:spPr>
          <a:xfrm>
            <a:off x="1370256" y="631176"/>
            <a:ext cx="7003471" cy="3940825"/>
          </a:xfrm>
          <a:prstGeom prst="rect">
            <a:avLst/>
          </a:prstGeom>
        </p:spPr>
      </p:pic>
    </p:spTree>
    <p:extLst>
      <p:ext uri="{BB962C8B-B14F-4D97-AF65-F5344CB8AC3E}">
        <p14:creationId xmlns:p14="http://schemas.microsoft.com/office/powerpoint/2010/main" val="269722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64945"/>
            <a:ext cx="8165592" cy="317395"/>
          </a:xfrm>
        </p:spPr>
        <p:txBody>
          <a:bodyPr/>
          <a:lstStyle/>
          <a:p>
            <a:r>
              <a:rPr lang="en-US" dirty="0"/>
              <a:t>Structuring Eligibility – </a:t>
            </a:r>
            <a:r>
              <a:rPr lang="en-US" dirty="0" smtClean="0"/>
              <a:t>Example: HIV </a:t>
            </a:r>
            <a:r>
              <a:rPr lang="en-US" dirty="0"/>
              <a:t>Criterion with </a:t>
            </a:r>
            <a:r>
              <a:rPr lang="en-US" dirty="0" smtClean="0"/>
              <a:t>NCI </a:t>
            </a:r>
            <a:r>
              <a:rPr lang="en-US" dirty="0" err="1" smtClean="0"/>
              <a:t>thes</a:t>
            </a:r>
            <a:r>
              <a:rPr lang="en-US" dirty="0" smtClean="0"/>
              <a:t>. </a:t>
            </a:r>
            <a:r>
              <a:rPr lang="en-US" dirty="0"/>
              <a:t>Terms</a:t>
            </a:r>
          </a:p>
        </p:txBody>
      </p:sp>
      <p:sp>
        <p:nvSpPr>
          <p:cNvPr id="3" name="Content Placeholder 2"/>
          <p:cNvSpPr>
            <a:spLocks noGrp="1"/>
          </p:cNvSpPr>
          <p:nvPr>
            <p:ph sz="quarter" idx="11"/>
          </p:nvPr>
        </p:nvSpPr>
        <p:spPr>
          <a:xfrm>
            <a:off x="493776" y="814113"/>
            <a:ext cx="8165592" cy="3387725"/>
          </a:xfrm>
        </p:spPr>
        <p:txBody>
          <a:bodyPr/>
          <a:lstStyle/>
          <a:p>
            <a:pPr marL="0">
              <a:spcBef>
                <a:spcPts val="0"/>
              </a:spcBef>
              <a:buClr>
                <a:srgbClr val="BB0E3D"/>
              </a:buClr>
            </a:pPr>
            <a:r>
              <a:rPr lang="en-US" dirty="0">
                <a:latin typeface="Calibri" panose="020F0502020204030204" pitchFamily="34" charset="0"/>
                <a:ea typeface="Calibri" panose="020F0502020204030204" pitchFamily="34" charset="0"/>
                <a:cs typeface="Calibri" panose="020F0502020204030204" pitchFamily="34" charset="0"/>
              </a:rPr>
              <a:t>Patients with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active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human immunodeficiency virus (HIV)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infection </a:t>
            </a:r>
            <a:r>
              <a:rPr lang="en-US" dirty="0">
                <a:latin typeface="Calibri" panose="020F0502020204030204" pitchFamily="34" charset="0"/>
                <a:ea typeface="Calibri" panose="020F0502020204030204" pitchFamily="34" charset="0"/>
                <a:cs typeface="Calibri" panose="020F0502020204030204" pitchFamily="34" charset="0"/>
              </a:rPr>
              <a:t>are eligible </a:t>
            </a:r>
            <a:r>
              <a:rPr lang="en-US" dirty="0" smtClean="0">
                <a:latin typeface="Calibri" panose="020F0502020204030204" pitchFamily="34" charset="0"/>
                <a:ea typeface="Calibri" panose="020F0502020204030204" pitchFamily="34" charset="0"/>
                <a:cs typeface="Calibri" panose="020F0502020204030204" pitchFamily="34" charset="0"/>
              </a:rPr>
              <a:t>[for the clinical trial] if </a:t>
            </a:r>
            <a:r>
              <a:rPr lang="en-US" dirty="0">
                <a:latin typeface="Calibri" panose="020F0502020204030204" pitchFamily="34" charset="0"/>
                <a:ea typeface="Calibri" panose="020F0502020204030204" pitchFamily="34" charset="0"/>
                <a:cs typeface="Calibri" panose="020F0502020204030204" pitchFamily="34" charset="0"/>
              </a:rPr>
              <a:t>their cluster of differentiation </a:t>
            </a:r>
            <a:r>
              <a:rPr lang="en-US" dirty="0">
                <a:highlight>
                  <a:srgbClr val="00FFFF"/>
                </a:highlight>
                <a:latin typeface="Calibri" panose="020F0502020204030204" pitchFamily="34" charset="0"/>
                <a:ea typeface="Calibri" panose="020F0502020204030204" pitchFamily="34" charset="0"/>
                <a:cs typeface="Calibri" panose="020F0502020204030204" pitchFamily="34" charset="0"/>
              </a:rPr>
              <a:t>(CD)4 </a:t>
            </a:r>
            <a:r>
              <a:rPr lang="en-US" dirty="0">
                <a:latin typeface="Calibri" panose="020F0502020204030204" pitchFamily="34" charset="0"/>
                <a:ea typeface="Calibri" panose="020F0502020204030204" pitchFamily="34" charset="0"/>
                <a:cs typeface="Calibri" panose="020F0502020204030204" pitchFamily="34" charset="0"/>
              </a:rPr>
              <a:t>count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&gt;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499/mm</a:t>
            </a:r>
            <a:r>
              <a:rPr lang="en-US" baseline="30000" dirty="0">
                <a:highlight>
                  <a:srgbClr val="FF0000"/>
                </a:highlight>
                <a:latin typeface="Calibri" panose="020F0502020204030204" pitchFamily="34" charset="0"/>
                <a:ea typeface="Calibri" panose="020F0502020204030204" pitchFamily="34" charset="0"/>
                <a:cs typeface="Calibri" panose="020F0502020204030204" pitchFamily="34" charset="0"/>
              </a:rPr>
              <a:t>3</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their viral load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50 copies/ml</a:t>
            </a:r>
            <a:r>
              <a:rPr lang="en-US" dirty="0">
                <a:latin typeface="Calibri" panose="020F0502020204030204" pitchFamily="34" charset="0"/>
                <a:ea typeface="Calibri" panose="020F0502020204030204" pitchFamily="34" charset="0"/>
                <a:cs typeface="Calibri" panose="020F0502020204030204" pitchFamily="34" charset="0"/>
              </a:rPr>
              <a:t>; use of </a:t>
            </a:r>
            <a:r>
              <a:rPr lang="en-US" dirty="0" smtClean="0">
                <a:latin typeface="Calibri" panose="020F0502020204030204" pitchFamily="34" charset="0"/>
                <a:ea typeface="Calibri" panose="020F0502020204030204" pitchFamily="34" charset="0"/>
                <a:cs typeface="Calibri" panose="020F0502020204030204" pitchFamily="34" charset="0"/>
              </a:rPr>
              <a:t>antiretroviral </a:t>
            </a:r>
            <a:r>
              <a:rPr lang="en-US" dirty="0">
                <a:latin typeface="Calibri" panose="020F0502020204030204" pitchFamily="34" charset="0"/>
                <a:ea typeface="Calibri" panose="020F0502020204030204" pitchFamily="34" charset="0"/>
                <a:cs typeface="Calibri" panose="020F0502020204030204" pitchFamily="34" charset="0"/>
              </a:rPr>
              <a:t>treatment (</a:t>
            </a:r>
            <a:r>
              <a:rPr lang="en-US" dirty="0">
                <a:highlight>
                  <a:srgbClr val="C0C0C0"/>
                </a:highlight>
                <a:latin typeface="Calibri" panose="020F0502020204030204" pitchFamily="34" charset="0"/>
                <a:ea typeface="Calibri" panose="020F0502020204030204" pitchFamily="34" charset="0"/>
                <a:cs typeface="Calibri" panose="020F0502020204030204" pitchFamily="34" charset="0"/>
              </a:rPr>
              <a:t>HAART</a:t>
            </a:r>
            <a:r>
              <a:rPr lang="en-US" dirty="0">
                <a:latin typeface="Calibri" panose="020F0502020204030204" pitchFamily="34" charset="0"/>
                <a:ea typeface="Calibri" panose="020F0502020204030204" pitchFamily="34" charset="0"/>
                <a:cs typeface="Calibri" panose="020F0502020204030204" pitchFamily="34" charset="0"/>
              </a:rPr>
              <a:t>) is </a:t>
            </a:r>
            <a:r>
              <a:rPr lang="en-US" dirty="0" smtClean="0">
                <a:latin typeface="Calibri" panose="020F0502020204030204" pitchFamily="34" charset="0"/>
                <a:ea typeface="Calibri" panose="020F0502020204030204" pitchFamily="34" charset="0"/>
                <a:cs typeface="Calibri" panose="020F0502020204030204" pitchFamily="34" charset="0"/>
              </a:rPr>
              <a:t>allowed</a:t>
            </a:r>
            <a:br>
              <a:rPr lang="en-US" dirty="0" smtClean="0">
                <a:latin typeface="Calibri" panose="020F0502020204030204" pitchFamily="34" charset="0"/>
                <a:ea typeface="Calibri" panose="020F0502020204030204" pitchFamily="34" charset="0"/>
                <a:cs typeface="Calibri" panose="020F0502020204030204" pitchFamily="34" charset="0"/>
              </a:rPr>
            </a:br>
            <a:endParaRPr lang="en-US" dirty="0" smtClean="0"/>
          </a:p>
          <a:p>
            <a:pPr marL="0" indent="0">
              <a:buNone/>
            </a:pPr>
            <a:r>
              <a:rPr lang="en-US" sz="1800" b="1" dirty="0">
                <a:latin typeface="Calibri" panose="020F0502020204030204" pitchFamily="34" charset="0"/>
              </a:rPr>
              <a:t>Level 3 (Boolean representation)</a:t>
            </a:r>
            <a:r>
              <a:rPr lang="en-US" sz="1800" dirty="0">
                <a:latin typeface="Calibri" panose="020F0502020204030204" pitchFamily="34" charset="0"/>
              </a:rPr>
              <a:t/>
            </a:r>
            <a:br>
              <a:rPr lang="en-US" sz="1800" dirty="0">
                <a:latin typeface="Calibri" panose="020F0502020204030204" pitchFamily="34" charset="0"/>
              </a:rPr>
            </a:br>
            <a:r>
              <a:rPr lang="en-US" sz="1800" dirty="0">
                <a:latin typeface="Calibri" panose="020F0502020204030204" pitchFamily="34" charset="0"/>
              </a:rPr>
              <a:t>	HIV Negative OR (HIV positive AND active AND infection AND CD4 &gt; 499/mm3 AND 	viral load &lt; 50 copies/ml AND HAART = YES)</a:t>
            </a:r>
          </a:p>
          <a:p>
            <a:pPr marL="0" indent="0">
              <a:buNone/>
            </a:pPr>
            <a:r>
              <a:rPr lang="en-US" sz="1800" dirty="0">
                <a:latin typeface="Calibri" panose="020F0502020204030204" pitchFamily="34" charset="0"/>
              </a:rPr>
              <a:t>	(C15175 = NO) OR ((C15175 = YES) AND ((C45329 = YES) AND (C128320 = 	YES)) 	AND (C103810 &gt;499 cell/mm3)  AND (C51952 &lt; 50 copies/ml) AND (C16165 = 	YES))</a:t>
            </a:r>
          </a:p>
          <a:p>
            <a:pPr marL="0" indent="0">
              <a:buNone/>
            </a:pPr>
            <a:endParaRPr lang="en-US" dirty="0"/>
          </a:p>
        </p:txBody>
      </p:sp>
      <p:cxnSp>
        <p:nvCxnSpPr>
          <p:cNvPr id="5" name="Straight Connector 4">
            <a:extLst>
              <a:ext uri="{FF2B5EF4-FFF2-40B4-BE49-F238E27FC236}">
                <a16:creationId xmlns="" xmlns:a16="http://schemas.microsoft.com/office/drawing/2014/main" id="{928F9410-33FF-4AEF-9D83-B85057F1525E}"/>
              </a:ext>
            </a:extLst>
          </p:cNvPr>
          <p:cNvCxnSpPr>
            <a:cxnSpLocks/>
          </p:cNvCxnSpPr>
          <p:nvPr/>
        </p:nvCxnSpPr>
        <p:spPr>
          <a:xfrm>
            <a:off x="493776" y="814112"/>
            <a:ext cx="816559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443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2: Patient Data</a:t>
            </a:r>
            <a:endParaRPr lang="en-US" b="1" dirty="0"/>
          </a:p>
        </p:txBody>
      </p:sp>
      <p:sp>
        <p:nvSpPr>
          <p:cNvPr id="3" name="Content Placeholder 2"/>
          <p:cNvSpPr>
            <a:spLocks noGrp="1"/>
          </p:cNvSpPr>
          <p:nvPr>
            <p:ph sz="quarter" idx="11"/>
          </p:nvPr>
        </p:nvSpPr>
        <p:spPr/>
        <p:txBody>
          <a:bodyPr/>
          <a:lstStyle/>
          <a:p>
            <a:r>
              <a:rPr lang="en-US" dirty="0" smtClean="0"/>
              <a:t>Cancer Site (Primary), Cancer Type, Stage, Cell Type, Grade, State/Institution/City, </a:t>
            </a:r>
            <a:r>
              <a:rPr lang="en-US" dirty="0" err="1" smtClean="0"/>
              <a:t>Zipcode</a:t>
            </a:r>
            <a:r>
              <a:rPr lang="en-US" dirty="0"/>
              <a:t>, Type of Trial, </a:t>
            </a:r>
            <a:r>
              <a:rPr lang="en-US" dirty="0" smtClean="0"/>
              <a:t>Treatment History</a:t>
            </a:r>
          </a:p>
          <a:p>
            <a:endParaRPr lang="en-US" dirty="0" smtClean="0"/>
          </a:p>
          <a:p>
            <a:endParaRPr lang="en-US" dirty="0" smtClean="0"/>
          </a:p>
        </p:txBody>
      </p:sp>
    </p:spTree>
    <p:extLst>
      <p:ext uri="{BB962C8B-B14F-4D97-AF65-F5344CB8AC3E}">
        <p14:creationId xmlns:p14="http://schemas.microsoft.com/office/powerpoint/2010/main" val="1178133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sz="quarter" idx="11"/>
          </p:nvPr>
        </p:nvSpPr>
        <p:spPr>
          <a:xfrm>
            <a:off x="397415" y="698266"/>
            <a:ext cx="8358315" cy="4342594"/>
          </a:xfrm>
        </p:spPr>
        <p:txBody>
          <a:bodyPr/>
          <a:lstStyle/>
          <a:p>
            <a:r>
              <a:rPr lang="en-US" sz="1400" dirty="0" smtClean="0"/>
              <a:t>Gil </a:t>
            </a:r>
            <a:r>
              <a:rPr lang="en-US" sz="1400" dirty="0" err="1" smtClean="0"/>
              <a:t>Alterovitz</a:t>
            </a:r>
            <a:endParaRPr lang="en-US" sz="1400" dirty="0" smtClean="0"/>
          </a:p>
          <a:p>
            <a:r>
              <a:rPr lang="en-US" sz="1400" dirty="0" smtClean="0"/>
              <a:t>Justin </a:t>
            </a:r>
            <a:r>
              <a:rPr lang="en-US" sz="1400" dirty="0" err="1"/>
              <a:t>Koufopoulos</a:t>
            </a:r>
            <a:endParaRPr lang="en-US" sz="1400" dirty="0"/>
          </a:p>
          <a:p>
            <a:r>
              <a:rPr lang="en-US" sz="1400" dirty="0"/>
              <a:t>Alvin </a:t>
            </a:r>
            <a:r>
              <a:rPr lang="en-US" sz="1400" dirty="0" err="1"/>
              <a:t>Salehi</a:t>
            </a:r>
            <a:endParaRPr lang="en-US" sz="1400" dirty="0"/>
          </a:p>
          <a:p>
            <a:r>
              <a:rPr lang="en-US" sz="1400" dirty="0"/>
              <a:t>Jerry Sheehan</a:t>
            </a:r>
          </a:p>
          <a:p>
            <a:r>
              <a:rPr lang="en-US" sz="1400" dirty="0"/>
              <a:t>Sam Isa</a:t>
            </a:r>
          </a:p>
          <a:p>
            <a:r>
              <a:rPr lang="en-US" sz="1400" dirty="0" err="1"/>
              <a:t>Shahin</a:t>
            </a:r>
            <a:r>
              <a:rPr lang="en-US" sz="1400" dirty="0"/>
              <a:t> </a:t>
            </a:r>
            <a:r>
              <a:rPr lang="en-US" sz="1400" dirty="0" err="1"/>
              <a:t>Assefnia</a:t>
            </a:r>
            <a:endParaRPr lang="en-US" sz="1400" dirty="0"/>
          </a:p>
          <a:p>
            <a:r>
              <a:rPr lang="en-US" sz="1400" dirty="0"/>
              <a:t>Gisele </a:t>
            </a:r>
            <a:r>
              <a:rPr lang="en-US" sz="1400" dirty="0" err="1"/>
              <a:t>Sarosy</a:t>
            </a:r>
            <a:endParaRPr lang="en-US" sz="1400" dirty="0"/>
          </a:p>
          <a:p>
            <a:r>
              <a:rPr lang="en-US" sz="1400" dirty="0"/>
              <a:t>David Loose</a:t>
            </a:r>
          </a:p>
          <a:p>
            <a:r>
              <a:rPr lang="en-US" sz="1400" dirty="0"/>
              <a:t>Brent Coffey</a:t>
            </a:r>
          </a:p>
          <a:p>
            <a:r>
              <a:rPr lang="en-US" sz="1400" dirty="0"/>
              <a:t>David Patton</a:t>
            </a:r>
          </a:p>
          <a:p>
            <a:r>
              <a:rPr lang="en-US" sz="1400" dirty="0"/>
              <a:t>Samantha </a:t>
            </a:r>
            <a:r>
              <a:rPr lang="en-US" sz="1400" dirty="0" err="1"/>
              <a:t>Finstad</a:t>
            </a:r>
            <a:endParaRPr lang="en-US" sz="1400" dirty="0"/>
          </a:p>
          <a:p>
            <a:r>
              <a:rPr lang="en-US" sz="1400" dirty="0"/>
              <a:t>Nina Bianchi</a:t>
            </a:r>
          </a:p>
          <a:p>
            <a:endParaRPr lang="en-US" sz="1400" dirty="0"/>
          </a:p>
          <a:p>
            <a:endParaRPr lang="en-US" sz="1400" dirty="0"/>
          </a:p>
        </p:txBody>
      </p:sp>
      <p:sp>
        <p:nvSpPr>
          <p:cNvPr id="7" name="Content Placeholder 2"/>
          <p:cNvSpPr>
            <a:spLocks noGrp="1"/>
          </p:cNvSpPr>
          <p:nvPr>
            <p:ph sz="quarter" idx="12"/>
          </p:nvPr>
        </p:nvSpPr>
        <p:spPr>
          <a:xfrm>
            <a:off x="3572414" y="172212"/>
            <a:ext cx="8358315" cy="4342594"/>
          </a:xfrm>
        </p:spPr>
        <p:txBody>
          <a:bodyPr/>
          <a:lstStyle/>
          <a:p>
            <a:pPr algn="l"/>
            <a:r>
              <a:rPr lang="en-US" sz="1400" dirty="0"/>
              <a:t>Wendy Harman</a:t>
            </a:r>
          </a:p>
          <a:p>
            <a:pPr algn="l"/>
            <a:r>
              <a:rPr lang="en-US" sz="1400" dirty="0" smtClean="0"/>
              <a:t>Candace </a:t>
            </a:r>
            <a:r>
              <a:rPr lang="en-US" sz="1400" dirty="0"/>
              <a:t>Maynard</a:t>
            </a:r>
          </a:p>
          <a:p>
            <a:pPr algn="l"/>
            <a:r>
              <a:rPr lang="en-US" sz="1400" dirty="0" err="1"/>
              <a:t>Neesha</a:t>
            </a:r>
            <a:r>
              <a:rPr lang="en-US" sz="1400" dirty="0"/>
              <a:t> Desai</a:t>
            </a:r>
          </a:p>
          <a:p>
            <a:pPr algn="l"/>
            <a:r>
              <a:rPr lang="en-US" sz="1400" dirty="0"/>
              <a:t>Mary Anne Bright</a:t>
            </a:r>
          </a:p>
          <a:p>
            <a:pPr algn="l"/>
            <a:r>
              <a:rPr lang="en-US" sz="1400" dirty="0"/>
              <a:t>Sheila </a:t>
            </a:r>
            <a:r>
              <a:rPr lang="en-US" sz="1400" dirty="0" err="1"/>
              <a:t>Prindiville</a:t>
            </a:r>
            <a:endParaRPr lang="en-US" sz="1400" dirty="0"/>
          </a:p>
          <a:p>
            <a:pPr algn="l"/>
            <a:r>
              <a:rPr lang="en-US" sz="1400" dirty="0"/>
              <a:t>Peter Garrett</a:t>
            </a:r>
          </a:p>
          <a:p>
            <a:pPr algn="l"/>
            <a:r>
              <a:rPr lang="en-US" sz="1400" dirty="0"/>
              <a:t>Tony </a:t>
            </a:r>
            <a:r>
              <a:rPr lang="en-US" sz="1400" dirty="0" err="1"/>
              <a:t>Kerlavage</a:t>
            </a:r>
            <a:r>
              <a:rPr lang="en-US" sz="1400" dirty="0"/>
              <a:t/>
            </a:r>
            <a:br>
              <a:rPr lang="en-US" sz="1400" dirty="0"/>
            </a:br>
            <a:r>
              <a:rPr lang="en-US" sz="1400" dirty="0"/>
              <a:t/>
            </a:r>
            <a:br>
              <a:rPr lang="en-US" sz="1400" dirty="0"/>
            </a:br>
            <a:r>
              <a:rPr lang="en-US" sz="1400" b="1" dirty="0"/>
              <a:t>+ many others</a:t>
            </a:r>
          </a:p>
          <a:p>
            <a:pPr algn="l"/>
            <a:endParaRPr lang="en-US" sz="1400" dirty="0"/>
          </a:p>
          <a:p>
            <a:pPr algn="l"/>
            <a:endParaRPr lang="en-US" sz="1400" dirty="0"/>
          </a:p>
        </p:txBody>
      </p:sp>
      <p:sp>
        <p:nvSpPr>
          <p:cNvPr id="5" name="Rectangle 4"/>
          <p:cNvSpPr/>
          <p:nvPr/>
        </p:nvSpPr>
        <p:spPr>
          <a:xfrm>
            <a:off x="3485230" y="3725078"/>
            <a:ext cx="4572000" cy="1384995"/>
          </a:xfrm>
          <a:prstGeom prst="rect">
            <a:avLst/>
          </a:prstGeom>
        </p:spPr>
        <p:txBody>
          <a:bodyPr>
            <a:spAutoFit/>
          </a:bodyPr>
          <a:lstStyle/>
          <a:p>
            <a:r>
              <a:rPr lang="en-US" sz="1400" b="1" dirty="0" smtClean="0">
                <a:solidFill>
                  <a:srgbClr val="222222"/>
                </a:solidFill>
                <a:latin typeface="arial" charset="0"/>
              </a:rPr>
              <a:t>NIH/NCI/NLM point of contacts:</a:t>
            </a:r>
            <a:r>
              <a:rPr lang="en-US" sz="1400" dirty="0" smtClean="0">
                <a:solidFill>
                  <a:srgbClr val="222222"/>
                </a:solidFill>
                <a:latin typeface="arial" charset="0"/>
              </a:rPr>
              <a:t/>
            </a:r>
            <a:br>
              <a:rPr lang="en-US" sz="1400" dirty="0" smtClean="0">
                <a:solidFill>
                  <a:srgbClr val="222222"/>
                </a:solidFill>
                <a:latin typeface="arial" charset="0"/>
              </a:rPr>
            </a:br>
            <a:r>
              <a:rPr lang="en-US" sz="1400" dirty="0" smtClean="0">
                <a:solidFill>
                  <a:srgbClr val="222222"/>
                </a:solidFill>
                <a:latin typeface="arial" charset="0"/>
              </a:rPr>
              <a:t>Gil </a:t>
            </a:r>
            <a:r>
              <a:rPr lang="en-US" sz="1400" dirty="0" err="1" smtClean="0">
                <a:solidFill>
                  <a:srgbClr val="222222"/>
                </a:solidFill>
                <a:latin typeface="arial" charset="0"/>
              </a:rPr>
              <a:t>Alterovitz</a:t>
            </a:r>
            <a:r>
              <a:rPr lang="en-US" sz="1400" dirty="0"/>
              <a:t/>
            </a:r>
            <a:br>
              <a:rPr lang="en-US" sz="1400" dirty="0"/>
            </a:br>
            <a:r>
              <a:rPr lang="en-US" sz="1400" dirty="0" smtClean="0">
                <a:solidFill>
                  <a:srgbClr val="222222"/>
                </a:solidFill>
                <a:latin typeface="arial" charset="0"/>
                <a:hlinkClick r:id="rId3"/>
              </a:rPr>
              <a:t>gil.alterovitz@cio.gov</a:t>
            </a:r>
            <a:r>
              <a:rPr lang="en-US" sz="1400" dirty="0"/>
              <a:t/>
            </a:r>
            <a:br>
              <a:rPr lang="en-US" sz="1400" dirty="0"/>
            </a:br>
            <a:r>
              <a:rPr lang="en-US" sz="1400" dirty="0"/>
              <a:t/>
            </a:r>
            <a:br>
              <a:rPr lang="en-US" sz="1400" dirty="0"/>
            </a:br>
            <a:r>
              <a:rPr lang="en-US" sz="1400" dirty="0">
                <a:solidFill>
                  <a:srgbClr val="222222"/>
                </a:solidFill>
                <a:latin typeface="arial" charset="0"/>
              </a:rPr>
              <a:t>Justin </a:t>
            </a:r>
            <a:r>
              <a:rPr lang="en-US" sz="1400" dirty="0" err="1" smtClean="0">
                <a:solidFill>
                  <a:srgbClr val="222222"/>
                </a:solidFill>
                <a:latin typeface="arial" charset="0"/>
              </a:rPr>
              <a:t>Koufopoulos</a:t>
            </a:r>
            <a:r>
              <a:rPr lang="en-US" sz="1400" dirty="0"/>
              <a:t/>
            </a:r>
            <a:br>
              <a:rPr lang="en-US" sz="1400" dirty="0"/>
            </a:br>
            <a:r>
              <a:rPr lang="en-US" sz="1400" dirty="0" smtClean="0">
                <a:solidFill>
                  <a:srgbClr val="222222"/>
                </a:solidFill>
                <a:latin typeface="arial" charset="0"/>
                <a:hlinkClick r:id="rId4"/>
              </a:rPr>
              <a:t>justin.koufopoulos@pif.gov</a:t>
            </a:r>
            <a:endParaRPr lang="en-US" sz="1400" dirty="0" smtClean="0">
              <a:solidFill>
                <a:srgbClr val="222222"/>
              </a:solidFill>
              <a:latin typeface="arial" charset="0"/>
            </a:endParaRPr>
          </a:p>
        </p:txBody>
      </p:sp>
    </p:spTree>
    <p:extLst>
      <p:ext uri="{BB962C8B-B14F-4D97-AF65-F5344CB8AC3E}">
        <p14:creationId xmlns:p14="http://schemas.microsoft.com/office/powerpoint/2010/main" val="771846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2034"/>
            <a:ext cx="7886700" cy="994172"/>
          </a:xfrm>
        </p:spPr>
        <p:txBody>
          <a:bodyPr/>
          <a:lstStyle/>
          <a:p>
            <a:r>
              <a:rPr lang="en-US" dirty="0"/>
              <a:t>Introduction</a:t>
            </a:r>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4</a:t>
            </a:fld>
            <a:endParaRPr lang="en-US"/>
          </a:p>
        </p:txBody>
      </p:sp>
      <p:pic>
        <p:nvPicPr>
          <p:cNvPr id="6" name="Picture 5"/>
          <p:cNvPicPr>
            <a:picLocks noChangeAspect="1"/>
          </p:cNvPicPr>
          <p:nvPr/>
        </p:nvPicPr>
        <p:blipFill>
          <a:blip r:embed="rId2"/>
          <a:stretch>
            <a:fillRect/>
          </a:stretch>
        </p:blipFill>
        <p:spPr>
          <a:xfrm>
            <a:off x="2400301" y="800100"/>
            <a:ext cx="5098473" cy="3505200"/>
          </a:xfrm>
          <a:prstGeom prst="rect">
            <a:avLst/>
          </a:prstGeom>
        </p:spPr>
      </p:pic>
    </p:spTree>
    <p:extLst>
      <p:ext uri="{BB962C8B-B14F-4D97-AF65-F5344CB8AC3E}">
        <p14:creationId xmlns:p14="http://schemas.microsoft.com/office/powerpoint/2010/main" val="52010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6"/>
          <p:cNvSpPr txBox="1">
            <a:spLocks noGrp="1"/>
          </p:cNvSpPr>
          <p:nvPr>
            <p:ph type="subTitle" idx="4294967295"/>
          </p:nvPr>
        </p:nvSpPr>
        <p:spPr>
          <a:xfrm>
            <a:off x="562950" y="93600"/>
            <a:ext cx="8018100" cy="1392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b="1" i="1">
                <a:solidFill>
                  <a:srgbClr val="0B5394"/>
                </a:solidFill>
                <a:latin typeface="Merriweather"/>
                <a:ea typeface="Merriweather"/>
                <a:cs typeface="Merriweather"/>
                <a:sym typeface="Merriweather"/>
              </a:rPr>
              <a:t>“Unless clinical trial cycle time (and therefore costs) can be reduced, it’s fair to say that it is all but impossible to reduce drug development costs, and, therefore, prescription drug prices.” - Barry Lake, CEO, Devana Solutions </a:t>
            </a:r>
            <a:endParaRPr sz="1600" b="1" i="1">
              <a:latin typeface="Merriweather"/>
              <a:ea typeface="Merriweather"/>
              <a:cs typeface="Merriweather"/>
              <a:sym typeface="Merriweather"/>
            </a:endParaRPr>
          </a:p>
        </p:txBody>
      </p:sp>
      <p:sp>
        <p:nvSpPr>
          <p:cNvPr id="211" name="Google Shape;211;p36"/>
          <p:cNvSpPr txBox="1"/>
          <p:nvPr/>
        </p:nvSpPr>
        <p:spPr>
          <a:xfrm>
            <a:off x="826150" y="1263800"/>
            <a:ext cx="2770800" cy="53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a:t>One of Top 4 HHS Priorities: Drug Pricing</a:t>
            </a:r>
            <a:endParaRPr b="1" i="1"/>
          </a:p>
        </p:txBody>
      </p:sp>
      <p:sp>
        <p:nvSpPr>
          <p:cNvPr id="212" name="Google Shape;212;p36"/>
          <p:cNvSpPr txBox="1"/>
          <p:nvPr/>
        </p:nvSpPr>
        <p:spPr>
          <a:xfrm>
            <a:off x="4483750" y="1156950"/>
            <a:ext cx="3498000" cy="53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i="1"/>
              <a:t>Drug development costs increasing</a:t>
            </a:r>
            <a:endParaRPr b="1" i="1"/>
          </a:p>
        </p:txBody>
      </p:sp>
      <p:pic>
        <p:nvPicPr>
          <p:cNvPr id="7" name="Google Shape;209;p36"/>
          <p:cNvPicPr preferRelativeResize="0"/>
          <p:nvPr/>
        </p:nvPicPr>
        <p:blipFill>
          <a:blip r:embed="rId3">
            <a:alphaModFix/>
          </a:blip>
          <a:stretch>
            <a:fillRect/>
          </a:stretch>
        </p:blipFill>
        <p:spPr>
          <a:xfrm>
            <a:off x="4423402" y="1799000"/>
            <a:ext cx="3558498" cy="2965425"/>
          </a:xfrm>
          <a:prstGeom prst="rect">
            <a:avLst/>
          </a:prstGeom>
          <a:noFill/>
          <a:ln>
            <a:noFill/>
          </a:ln>
        </p:spPr>
      </p:pic>
      <p:pic>
        <p:nvPicPr>
          <p:cNvPr id="8" name="Google Shape;210;p36"/>
          <p:cNvPicPr preferRelativeResize="0"/>
          <p:nvPr/>
        </p:nvPicPr>
        <p:blipFill>
          <a:blip r:embed="rId4">
            <a:alphaModFix/>
          </a:blip>
          <a:stretch>
            <a:fillRect/>
          </a:stretch>
        </p:blipFill>
        <p:spPr>
          <a:xfrm>
            <a:off x="796799" y="1905850"/>
            <a:ext cx="2829499" cy="2745525"/>
          </a:xfrm>
          <a:prstGeom prst="rect">
            <a:avLst/>
          </a:prstGeom>
          <a:noFill/>
          <a:ln>
            <a:noFill/>
          </a:ln>
        </p:spPr>
      </p:pic>
    </p:spTree>
    <p:extLst>
      <p:ext uri="{BB962C8B-B14F-4D97-AF65-F5344CB8AC3E}">
        <p14:creationId xmlns:p14="http://schemas.microsoft.com/office/powerpoint/2010/main" val="143422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13"/>
            <a:ext cx="7886700" cy="994172"/>
          </a:xfrm>
        </p:spPr>
        <p:txBody>
          <a:bodyPr/>
          <a:lstStyle/>
          <a:p>
            <a:r>
              <a:rPr lang="en-US" dirty="0"/>
              <a:t>Introduction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6</a:t>
            </a:fld>
            <a:endParaRPr lang="en-US"/>
          </a:p>
        </p:txBody>
      </p:sp>
      <p:pic>
        <p:nvPicPr>
          <p:cNvPr id="6" name="Picture 5"/>
          <p:cNvPicPr>
            <a:picLocks noChangeAspect="1"/>
          </p:cNvPicPr>
          <p:nvPr/>
        </p:nvPicPr>
        <p:blipFill rotWithShape="1">
          <a:blip r:embed="rId2"/>
          <a:srcRect b="3611"/>
          <a:stretch/>
        </p:blipFill>
        <p:spPr>
          <a:xfrm>
            <a:off x="2571750" y="622152"/>
            <a:ext cx="4690750" cy="4521350"/>
          </a:xfrm>
          <a:prstGeom prst="rect">
            <a:avLst/>
          </a:prstGeom>
        </p:spPr>
      </p:pic>
    </p:spTree>
    <p:extLst>
      <p:ext uri="{BB962C8B-B14F-4D97-AF65-F5344CB8AC3E}">
        <p14:creationId xmlns:p14="http://schemas.microsoft.com/office/powerpoint/2010/main" val="115721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3" name="Google Shape;188;p33"/>
          <p:cNvPicPr preferRelativeResize="0"/>
          <p:nvPr/>
        </p:nvPicPr>
        <p:blipFill>
          <a:blip r:embed="rId3">
            <a:alphaModFix/>
          </a:blip>
          <a:stretch>
            <a:fillRect/>
          </a:stretch>
        </p:blipFill>
        <p:spPr>
          <a:xfrm>
            <a:off x="0" y="320644"/>
            <a:ext cx="9143998" cy="3963628"/>
          </a:xfrm>
          <a:prstGeom prst="rect">
            <a:avLst/>
          </a:prstGeom>
          <a:noFill/>
          <a:ln>
            <a:noFill/>
          </a:ln>
        </p:spPr>
      </p:pic>
    </p:spTree>
    <p:extLst>
      <p:ext uri="{BB962C8B-B14F-4D97-AF65-F5344CB8AC3E}">
        <p14:creationId xmlns:p14="http://schemas.microsoft.com/office/powerpoint/2010/main" val="1199224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34"/>
          <p:cNvSpPr txBox="1">
            <a:spLocks noGrp="1"/>
          </p:cNvSpPr>
          <p:nvPr>
            <p:ph type="subTitle" idx="4294967295"/>
          </p:nvPr>
        </p:nvSpPr>
        <p:spPr>
          <a:xfrm>
            <a:off x="890600" y="691913"/>
            <a:ext cx="7389000" cy="32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solidFill>
                  <a:srgbClr val="FFFFFF"/>
                </a:solidFill>
                <a:latin typeface="Merriweather"/>
                <a:ea typeface="Merriweather"/>
                <a:cs typeface="Merriweather"/>
                <a:sym typeface="Merriweather"/>
              </a:rPr>
              <a:t>The goal of the patient is not to go through a clinical trial; their goal is to get better.</a:t>
            </a:r>
            <a:endParaRPr sz="1500" i="1">
              <a:solidFill>
                <a:srgbClr val="FFFFFF"/>
              </a:solidFill>
              <a:latin typeface="Merriweather"/>
              <a:ea typeface="Merriweather"/>
              <a:cs typeface="Merriweather"/>
              <a:sym typeface="Merriweather"/>
            </a:endParaRPr>
          </a:p>
          <a:p>
            <a:pPr marL="0" lvl="0" indent="0">
              <a:spcBef>
                <a:spcPts val="1600"/>
              </a:spcBef>
              <a:spcAft>
                <a:spcPts val="0"/>
              </a:spcAft>
              <a:buNone/>
            </a:pPr>
            <a:endParaRPr sz="1500">
              <a:solidFill>
                <a:srgbClr val="FFFFFF"/>
              </a:solidFill>
              <a:latin typeface="Merriweather"/>
              <a:ea typeface="Merriweather"/>
              <a:cs typeface="Merriweather"/>
              <a:sym typeface="Merriweather"/>
            </a:endParaRPr>
          </a:p>
          <a:p>
            <a:pPr marL="0" lvl="0" indent="0" rtl="0">
              <a:spcBef>
                <a:spcPts val="1600"/>
              </a:spcBef>
              <a:spcAft>
                <a:spcPts val="1600"/>
              </a:spcAft>
              <a:buNone/>
            </a:pPr>
            <a:endParaRPr sz="1500">
              <a:solidFill>
                <a:srgbClr val="FFFFFF"/>
              </a:solidFill>
              <a:latin typeface="Merriweather"/>
              <a:ea typeface="Merriweather"/>
              <a:cs typeface="Merriweather"/>
              <a:sym typeface="Merriweather"/>
            </a:endParaRPr>
          </a:p>
        </p:txBody>
      </p:sp>
      <p:cxnSp>
        <p:nvCxnSpPr>
          <p:cNvPr id="195" name="Google Shape;195;p34"/>
          <p:cNvCxnSpPr/>
          <p:nvPr/>
        </p:nvCxnSpPr>
        <p:spPr>
          <a:xfrm>
            <a:off x="1014499" y="2039882"/>
            <a:ext cx="7141200" cy="0"/>
          </a:xfrm>
          <a:prstGeom prst="straightConnector1">
            <a:avLst/>
          </a:prstGeom>
          <a:noFill/>
          <a:ln w="9525" cap="flat" cmpd="sng">
            <a:solidFill>
              <a:schemeClr val="dk2"/>
            </a:solidFill>
            <a:prstDash val="solid"/>
            <a:round/>
            <a:headEnd type="none" w="med" len="med"/>
            <a:tailEnd type="none" w="med" len="med"/>
          </a:ln>
        </p:spPr>
      </p:cxnSp>
      <p:pic>
        <p:nvPicPr>
          <p:cNvPr id="6" name="Google Shape;193;p34"/>
          <p:cNvPicPr preferRelativeResize="0"/>
          <p:nvPr/>
        </p:nvPicPr>
        <p:blipFill>
          <a:blip r:embed="rId3">
            <a:alphaModFix/>
          </a:blip>
          <a:stretch>
            <a:fillRect/>
          </a:stretch>
        </p:blipFill>
        <p:spPr>
          <a:xfrm>
            <a:off x="13099" y="0"/>
            <a:ext cx="9144000" cy="5143500"/>
          </a:xfrm>
          <a:prstGeom prst="rect">
            <a:avLst/>
          </a:prstGeom>
          <a:noFill/>
          <a:ln>
            <a:noFill/>
          </a:ln>
        </p:spPr>
      </p:pic>
      <p:sp>
        <p:nvSpPr>
          <p:cNvPr id="7" name="Google Shape;194;p34"/>
          <p:cNvSpPr txBox="1">
            <a:spLocks/>
          </p:cNvSpPr>
          <p:nvPr/>
        </p:nvSpPr>
        <p:spPr bwMode="auto">
          <a:xfrm>
            <a:off x="1043000" y="844313"/>
            <a:ext cx="7389000" cy="32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spcFirstLastPara="1" vert="horz" wrap="square" lIns="91425" tIns="91425" rIns="91425" bIns="91425" numCol="1" anchor="t" anchorCtr="0" compatLnSpc="1">
            <a:prstTxWarp prst="textNoShape">
              <a:avLst/>
            </a:prstTxWarp>
            <a:noAutofit/>
          </a:bodyPr>
          <a:lst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0"/>
              </a:spcAft>
              <a:buFont typeface="Wingdings" charset="0"/>
              <a:buNone/>
            </a:pPr>
            <a:r>
              <a:rPr lang="en" b="1" smtClean="0">
                <a:solidFill>
                  <a:srgbClr val="FFFFFF"/>
                </a:solidFill>
                <a:latin typeface="Merriweather"/>
                <a:ea typeface="Merriweather"/>
                <a:cs typeface="Merriweather"/>
                <a:sym typeface="Merriweather"/>
              </a:rPr>
              <a:t>The goal of the patient is not to go through a clinical trial; their goal is to get better.</a:t>
            </a:r>
            <a:endParaRPr lang="en" sz="1500" i="1" smtClean="0">
              <a:solidFill>
                <a:srgbClr val="FFFFFF"/>
              </a:solidFill>
              <a:latin typeface="Merriweather"/>
              <a:ea typeface="Merriweather"/>
              <a:cs typeface="Merriweather"/>
              <a:sym typeface="Merriweather"/>
            </a:endParaRPr>
          </a:p>
          <a:p>
            <a:pPr marL="0" indent="0">
              <a:spcBef>
                <a:spcPts val="1600"/>
              </a:spcBef>
              <a:spcAft>
                <a:spcPts val="0"/>
              </a:spcAft>
              <a:buFont typeface="Wingdings" charset="0"/>
              <a:buNone/>
            </a:pPr>
            <a:endParaRPr lang="en" sz="1500" smtClean="0">
              <a:solidFill>
                <a:srgbClr val="FFFFFF"/>
              </a:solidFill>
              <a:latin typeface="Merriweather"/>
              <a:ea typeface="Merriweather"/>
              <a:cs typeface="Merriweather"/>
              <a:sym typeface="Merriweather"/>
            </a:endParaRPr>
          </a:p>
          <a:p>
            <a:pPr marL="0" indent="0">
              <a:spcBef>
                <a:spcPts val="1600"/>
              </a:spcBef>
              <a:spcAft>
                <a:spcPts val="1600"/>
              </a:spcAft>
              <a:buFont typeface="Wingdings" charset="0"/>
              <a:buNone/>
            </a:pPr>
            <a:endParaRPr lang="en" sz="1500" dirty="0">
              <a:solidFill>
                <a:srgbClr val="FFFFFF"/>
              </a:solidFill>
              <a:latin typeface="Merriweather"/>
              <a:ea typeface="Merriweather"/>
              <a:cs typeface="Merriweather"/>
              <a:sym typeface="Merriweather"/>
            </a:endParaRPr>
          </a:p>
        </p:txBody>
      </p:sp>
    </p:spTree>
    <p:extLst>
      <p:ext uri="{BB962C8B-B14F-4D97-AF65-F5344CB8AC3E}">
        <p14:creationId xmlns:p14="http://schemas.microsoft.com/office/powerpoint/2010/main" val="14789030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585" y="370955"/>
            <a:ext cx="6172200" cy="642108"/>
          </a:xfrm>
        </p:spPr>
        <p:txBody>
          <a:bodyPr>
            <a:normAutofit fontScale="90000"/>
          </a:bodyPr>
          <a:lstStyle/>
          <a:p>
            <a:r>
              <a:rPr lang="en-US" dirty="0" smtClean="0"/>
              <a:t>Toward Matching Patients with Clinical Trials (and </a:t>
            </a:r>
            <a:r>
              <a:rPr lang="en-US" dirty="0"/>
              <a:t>V</a:t>
            </a:r>
            <a:r>
              <a:rPr lang="en-US" dirty="0" smtClean="0"/>
              <a:t>ice Versa): </a:t>
            </a:r>
            <a:br>
              <a:rPr lang="en-US" dirty="0" smtClean="0"/>
            </a:br>
            <a:endParaRPr lang="en-US" dirty="0"/>
          </a:p>
        </p:txBody>
      </p:sp>
      <p:sp>
        <p:nvSpPr>
          <p:cNvPr id="6" name="Rectangle 5"/>
          <p:cNvSpPr/>
          <p:nvPr/>
        </p:nvSpPr>
        <p:spPr>
          <a:xfrm>
            <a:off x="2516940" y="197110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Record, Registry, </a:t>
            </a:r>
            <a:r>
              <a:rPr lang="en-US" sz="1400" dirty="0" err="1"/>
              <a:t>etc</a:t>
            </a:r>
            <a:endParaRPr lang="en-US" sz="1400" dirty="0"/>
          </a:p>
        </p:txBody>
      </p:sp>
      <p:sp>
        <p:nvSpPr>
          <p:cNvPr id="9" name="Rectangle 8"/>
          <p:cNvSpPr/>
          <p:nvPr/>
        </p:nvSpPr>
        <p:spPr>
          <a:xfrm>
            <a:off x="2510590" y="3465365"/>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Individual patient data</a:t>
            </a:r>
          </a:p>
        </p:txBody>
      </p:sp>
      <p:cxnSp>
        <p:nvCxnSpPr>
          <p:cNvPr id="13" name="Straight Arrow Connector 12"/>
          <p:cNvCxnSpPr/>
          <p:nvPr/>
        </p:nvCxnSpPr>
        <p:spPr>
          <a:xfrm flipV="1">
            <a:off x="3723440" y="3267544"/>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17090" y="3886669"/>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23440" y="3886669"/>
            <a:ext cx="685800" cy="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80114" y="1963359"/>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Trials Database</a:t>
            </a:r>
          </a:p>
        </p:txBody>
      </p:sp>
      <p:cxnSp>
        <p:nvCxnSpPr>
          <p:cNvPr id="23" name="Straight Arrow Connector 22"/>
          <p:cNvCxnSpPr/>
          <p:nvPr/>
        </p:nvCxnSpPr>
        <p:spPr>
          <a:xfrm flipH="1" flipV="1">
            <a:off x="5037040" y="3267544"/>
            <a:ext cx="614363"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037040" y="3893990"/>
            <a:ext cx="620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61889" y="3319683"/>
            <a:ext cx="743409" cy="738664"/>
          </a:xfrm>
          <a:prstGeom prst="rect">
            <a:avLst/>
          </a:prstGeom>
          <a:noFill/>
        </p:spPr>
        <p:txBody>
          <a:bodyPr wrap="none" rtlCol="0">
            <a:spAutoFit/>
          </a:bodyPr>
          <a:lstStyle/>
          <a:p>
            <a:endParaRPr lang="en-US" sz="1400" b="1" dirty="0"/>
          </a:p>
          <a:p>
            <a:endParaRPr lang="en-US" sz="1400" b="1" dirty="0"/>
          </a:p>
          <a:p>
            <a:r>
              <a:rPr lang="en-US" sz="1400" b="1" dirty="0"/>
              <a:t>Match?</a:t>
            </a:r>
          </a:p>
        </p:txBody>
      </p:sp>
      <p:cxnSp>
        <p:nvCxnSpPr>
          <p:cNvPr id="32" name="Straight Arrow Connector 31"/>
          <p:cNvCxnSpPr/>
          <p:nvPr/>
        </p:nvCxnSpPr>
        <p:spPr>
          <a:xfrm flipH="1">
            <a:off x="5021722" y="3866032"/>
            <a:ext cx="706676" cy="62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701170" y="356652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Trial Protocols</a:t>
            </a:r>
          </a:p>
        </p:txBody>
      </p:sp>
      <p:cxnSp>
        <p:nvCxnSpPr>
          <p:cNvPr id="36" name="Straight Arrow Connector 35"/>
          <p:cNvCxnSpPr/>
          <p:nvPr/>
        </p:nvCxnSpPr>
        <p:spPr>
          <a:xfrm flipH="1">
            <a:off x="6294895" y="2804219"/>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101641" y="2702236"/>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71710" y="1216440"/>
            <a:ext cx="1090613" cy="738664"/>
          </a:xfrm>
          <a:prstGeom prst="rect">
            <a:avLst/>
          </a:prstGeom>
          <a:noFill/>
        </p:spPr>
        <p:txBody>
          <a:bodyPr wrap="square" rtlCol="0">
            <a:spAutoFit/>
          </a:bodyPr>
          <a:lstStyle/>
          <a:p>
            <a:pPr algn="ctr"/>
            <a:r>
              <a:rPr lang="en-US" sz="1400" b="1" dirty="0"/>
              <a:t>Patients Needing Trials</a:t>
            </a:r>
          </a:p>
        </p:txBody>
      </p:sp>
      <p:sp>
        <p:nvSpPr>
          <p:cNvPr id="24" name="TextBox 23"/>
          <p:cNvSpPr txBox="1"/>
          <p:nvPr/>
        </p:nvSpPr>
        <p:spPr>
          <a:xfrm>
            <a:off x="5541170" y="1210716"/>
            <a:ext cx="1360151" cy="738664"/>
          </a:xfrm>
          <a:prstGeom prst="rect">
            <a:avLst/>
          </a:prstGeom>
          <a:noFill/>
        </p:spPr>
        <p:txBody>
          <a:bodyPr wrap="square" rtlCol="0">
            <a:spAutoFit/>
          </a:bodyPr>
          <a:lstStyle/>
          <a:p>
            <a:pPr algn="ctr"/>
            <a:r>
              <a:rPr lang="en-US" sz="1400" b="1" dirty="0"/>
              <a:t>Clinical Trials Needing Patients</a:t>
            </a:r>
          </a:p>
        </p:txBody>
      </p:sp>
    </p:spTree>
    <p:extLst>
      <p:ext uri="{BB962C8B-B14F-4D97-AF65-F5344CB8AC3E}">
        <p14:creationId xmlns:p14="http://schemas.microsoft.com/office/powerpoint/2010/main" val="1391246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7555</TotalTime>
  <Words>1813</Words>
  <Application>Microsoft Macintosh PowerPoint</Application>
  <PresentationFormat>On-screen Show (16:9)</PresentationFormat>
  <Paragraphs>221</Paragraphs>
  <Slides>32</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Calibri</vt:lpstr>
      <vt:lpstr>Merriweather</vt:lpstr>
      <vt:lpstr>ＭＳ Ｐゴシック</vt:lpstr>
      <vt:lpstr>Sapient Centro Slab</vt:lpstr>
      <vt:lpstr>SapientCentroSlab-Light</vt:lpstr>
      <vt:lpstr>SapientSansBold</vt:lpstr>
      <vt:lpstr>SapientSansRegular</vt:lpstr>
      <vt:lpstr>Times New Roman</vt:lpstr>
      <vt:lpstr>Wingdings</vt:lpstr>
      <vt:lpstr>Arial</vt:lpstr>
      <vt:lpstr>Arial</vt:lpstr>
      <vt:lpstr>NCI PPT Template 16x9 BLUE</vt:lpstr>
      <vt:lpstr>Proof-of-Concept (POC) Pilot  NCI Finding Cancer Trials Collaborative (FCTC)  </vt:lpstr>
      <vt:lpstr>Potential Uses for AI/NLP in Patient/Trial Matching</vt:lpstr>
      <vt:lpstr>Introduction</vt:lpstr>
      <vt:lpstr>Introduction</vt:lpstr>
      <vt:lpstr>PowerPoint Presentation</vt:lpstr>
      <vt:lpstr>Introduction</vt:lpstr>
      <vt:lpstr>PowerPoint Presentation</vt:lpstr>
      <vt:lpstr>PowerPoint Presentation</vt:lpstr>
      <vt:lpstr>Toward Matching Patients with Clinical Trials (and Vice Versa):  </vt:lpstr>
      <vt:lpstr>PowerPoint Presentation</vt:lpstr>
      <vt:lpstr>Eligibility Criteria</vt:lpstr>
      <vt:lpstr>PowerPoint Presentation</vt:lpstr>
      <vt:lpstr>PowerPoint Presentation</vt:lpstr>
      <vt:lpstr>Need clarity and uniformity to facilitate NLP/AI</vt:lpstr>
      <vt:lpstr>Potential Uses for AI/NLP in Patient/Trial Matching</vt:lpstr>
      <vt:lpstr>Example of Similar Criteria</vt:lpstr>
      <vt:lpstr>Example with Platelets</vt:lpstr>
      <vt:lpstr>Hybrid Ontology Approach</vt:lpstr>
      <vt:lpstr>Protocol Genome</vt:lpstr>
      <vt:lpstr>NIH Data Hackathon Goal:  Toward Structured Protocol Standards and Templates</vt:lpstr>
      <vt:lpstr>Datasets</vt:lpstr>
      <vt:lpstr>NIH Data Hackathon</vt:lpstr>
      <vt:lpstr>Schedule for July 2018 NIH Data Hackathon </vt:lpstr>
      <vt:lpstr>PowerPoint Presentation</vt:lpstr>
      <vt:lpstr>PowerPoint Presentation</vt:lpstr>
      <vt:lpstr>Proof-of-Concept Pilot: Testing the Hypothesis</vt:lpstr>
      <vt:lpstr>Structuring Criteria Using EVS Terminology and Boolean Logic</vt:lpstr>
      <vt:lpstr>Dataset 1: Eligibility Criteria </vt:lpstr>
      <vt:lpstr>Structuring Eligibility – Example: HIV Criterion with NCI Thes. Terms</vt:lpstr>
      <vt:lpstr>Structuring Eligibility – Example: HIV Criterion with NCI thes. Terms</vt:lpstr>
      <vt:lpstr>Dataset 2: Patient Data</vt:lpstr>
      <vt:lpstr>People</vt:lpstr>
    </vt:vector>
  </TitlesOfParts>
  <Company>Sapient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Gil Phone</cp:lastModifiedBy>
  <cp:revision>206</cp:revision>
  <dcterms:created xsi:type="dcterms:W3CDTF">2013-05-02T18:01:03Z</dcterms:created>
  <dcterms:modified xsi:type="dcterms:W3CDTF">2018-07-24T02:01:56Z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